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6" r:id="rId3"/>
    <p:sldId id="269" r:id="rId4"/>
    <p:sldId id="278" r:id="rId5"/>
    <p:sldId id="284" r:id="rId6"/>
    <p:sldId id="285" r:id="rId7"/>
    <p:sldId id="315" r:id="rId8"/>
    <p:sldId id="321" r:id="rId9"/>
    <p:sldId id="323" r:id="rId10"/>
    <p:sldId id="324" r:id="rId11"/>
    <p:sldId id="322" r:id="rId12"/>
    <p:sldId id="305" r:id="rId13"/>
    <p:sldId id="295" r:id="rId14"/>
    <p:sldId id="296" r:id="rId15"/>
    <p:sldId id="316" r:id="rId16"/>
    <p:sldId id="326" r:id="rId17"/>
    <p:sldId id="286" r:id="rId18"/>
    <p:sldId id="257" r:id="rId19"/>
    <p:sldId id="266" r:id="rId20"/>
    <p:sldId id="259" r:id="rId21"/>
    <p:sldId id="288" r:id="rId22"/>
    <p:sldId id="289" r:id="rId23"/>
    <p:sldId id="280" r:id="rId24"/>
    <p:sldId id="260" r:id="rId25"/>
    <p:sldId id="279" r:id="rId26"/>
    <p:sldId id="281" r:id="rId27"/>
    <p:sldId id="262" r:id="rId28"/>
    <p:sldId id="263" r:id="rId29"/>
    <p:sldId id="264" r:id="rId30"/>
    <p:sldId id="287" r:id="rId31"/>
    <p:sldId id="282" r:id="rId32"/>
    <p:sldId id="283" r:id="rId33"/>
    <p:sldId id="265" r:id="rId34"/>
    <p:sldId id="293" r:id="rId35"/>
    <p:sldId id="317" r:id="rId36"/>
    <p:sldId id="318" r:id="rId37"/>
    <p:sldId id="290" r:id="rId38"/>
    <p:sldId id="291" r:id="rId39"/>
    <p:sldId id="313" r:id="rId40"/>
    <p:sldId id="294" r:id="rId41"/>
    <p:sldId id="325" r:id="rId42"/>
    <p:sldId id="31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2BCFC4E-E8F2-4C7B-B816-578C9B3B9D33}">
          <p14:sldIdLst>
            <p14:sldId id="256"/>
            <p14:sldId id="276"/>
          </p14:sldIdLst>
        </p14:section>
        <p14:section name="Pair Programming" id="{A8F6928B-BFDF-4562-91A0-170C9E01003D}">
          <p14:sldIdLst>
            <p14:sldId id="269"/>
            <p14:sldId id="278"/>
            <p14:sldId id="284"/>
            <p14:sldId id="285"/>
          </p14:sldIdLst>
        </p14:section>
        <p14:section name="DNR + Reviewer Guidelines" id="{06F2E89E-9A12-4F97-A876-A9E91DF5C77D}">
          <p14:sldIdLst>
            <p14:sldId id="315"/>
            <p14:sldId id="321"/>
            <p14:sldId id="323"/>
            <p14:sldId id="324"/>
            <p14:sldId id="322"/>
            <p14:sldId id="305"/>
            <p14:sldId id="295"/>
            <p14:sldId id="296"/>
          </p14:sldIdLst>
        </p14:section>
        <p14:section name="Schedule, Agenda, Minutes Guidelines" id="{9FF500C6-C34F-4829-904A-98D75827E608}">
          <p14:sldIdLst>
            <p14:sldId id="316"/>
            <p14:sldId id="326"/>
          </p14:sldIdLst>
        </p14:section>
        <p14:section name="Source Control" id="{FCAA338C-45D8-42C6-943C-53F4450C311D}">
          <p14:sldIdLst>
            <p14:sldId id="286"/>
            <p14:sldId id="257"/>
            <p14:sldId id="266"/>
            <p14:sldId id="259"/>
            <p14:sldId id="288"/>
            <p14:sldId id="289"/>
            <p14:sldId id="280"/>
            <p14:sldId id="260"/>
            <p14:sldId id="279"/>
            <p14:sldId id="281"/>
            <p14:sldId id="262"/>
            <p14:sldId id="263"/>
            <p14:sldId id="264"/>
            <p14:sldId id="287"/>
          </p14:sldIdLst>
        </p14:section>
        <p14:section name="Code Together Workflow" id="{7DBBEBA3-6017-4011-8DD8-5EF2D90BC6EF}">
          <p14:sldIdLst>
            <p14:sldId id="282"/>
            <p14:sldId id="283"/>
          </p14:sldIdLst>
        </p14:section>
        <p14:section name="Project Repo Setup Guide" id="{E228100B-4A8E-4558-9415-E0F75A721585}">
          <p14:sldIdLst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  <p14:section name="TA Meeting" id="{AA4A25CE-09DB-4DE6-A843-9B3B7022E4AF}">
          <p14:sldIdLst>
            <p14:sldId id="32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3431" autoAdjust="0"/>
  </p:normalViewPr>
  <p:slideViewPr>
    <p:cSldViewPr snapToGrid="0">
      <p:cViewPr varScale="1">
        <p:scale>
          <a:sx n="71" d="100"/>
          <a:sy n="71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0:2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3611 24575,'22'-1'0,"0"-2"0,1 0 0,-1-1 0,24-9 0,54-9 0,263 7 0,-100 10 0,-8-7 0,-83 6 0,308-49 0,-423 42 0,0-3 0,80-35 0,102-65 0,7-7 0,268-152 0,-57-24 0,-236 164 0,-100 63 0,202-156 0,-131 77 0,67-60 0,39-108 0,-125 125 0,257-339 0,-353 430 0,59-51 0,-91 108 0,74-101 0,-101 120 0,32-51 0,-46 71 0,0 0 0,-1 0 0,0 0 0,0 0 0,0-1 0,-1 1 0,-1-1 0,2-13 0,-2 20 0,-1 0 0,0 0 0,0 1 0,0-1 0,0 0 0,0 0 0,0 1 0,-1-1 0,1 0 0,0 0 0,0 1 0,0-1 0,-1 0 0,1 1 0,0-1 0,-1 0 0,1 1 0,-1-1 0,1 0 0,0 1 0,-1-1 0,1 1 0,-1-1 0,0 1 0,1-1 0,-1 1 0,1 0 0,-1-1 0,0 1 0,1 0 0,-1-1 0,0 1 0,1 0 0,-1 0 0,0-1 0,0 1 0,1 0 0,-1 0 0,0 0 0,0 0 0,0 0 0,-33 9 0,-104 51 0,-67 27 0,162-72 0,-1-1 0,-87 14 0,73-9 0,31-10 0,56-33 0,9 2 0,1 1 0,0 2 0,68-23 0,3-1 0,-53 15 0,-40 19 0,1 0 0,0 1 0,1 1 0,0 1 0,37-8 0,-25 8 0,-1-1 0,1-1 0,-1-2 0,29-13 0,-53 20 0,0 0 0,0 1 0,0 0 0,0 1 0,1-1 0,-1 1 0,0 0 0,1 1 0,-1 0 0,10 0 0,-13 1 0,0 0 0,-1 0 0,1 0 0,-1 0 0,1 0 0,-1 0 0,0 1 0,1-1 0,-1 1 0,0-1 0,0 1 0,0 0 0,0 0 0,-1 0 0,1 0 0,0 0 0,-1 1 0,0-1 0,1 0 0,-1 1 0,0-1 0,0 1 0,0-1 0,0 1 0,-1 0 0,1-1 0,-1 4 0,9 55 0,2 116 0,-7-88 0,-1-13-682,28 146-1,-21-183-6143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2571 440 24575,'1'-32'0,"0"19"0,-1 1 0,0-1 0,-1 1 0,0 0 0,-4-16 0,4 24 0,0 1 0,-1-1 0,1 1 0,-1-1 0,0 1 0,0 0 0,0 0 0,0 0 0,-1 0 0,1 0 0,-1 0 0,0 0 0,0 1 0,0 0 0,0-1 0,0 1 0,0 0 0,-1 0 0,1 1 0,0-1 0,-8-1 0,-17-5 0,0 2 0,-1 0 0,1 3 0,-50-2 0,-119 13 0,178-7 0,-94 10 0,1 5 0,0 5 0,2 5 0,-137 51 0,134-32 0,2 6 0,-144 89 0,190-98 0,2 3 0,2 3 0,2 2 0,2 3 0,-82 99 0,60-50 0,3 4 0,-96 180 0,147-239 0,3 1 0,1 1 0,3 1 0,2 1 0,2 0 0,2 1 0,3 0 0,1 1 0,1 81 0,13 343 0,-2-418 0,3-1 0,2 0 0,3 0 0,2-1 0,3-1 0,2 0 0,49 96 0,-32-84 0,3-2 0,3-2 0,2-1 0,4-3 0,84 85 0,-84-103 0,0-2 0,3-2 0,1-2 0,2-3 0,90 42 0,0-13 0,161 45 0,-131-57 0,1-9 0,2-7 0,1-8 0,240 4 0,-373-28 0,1-3 0,-1-2 0,78-14 0,-99 12 0,-1-2 0,0 0 0,-1-2 0,1 0 0,-2-1 0,0-2 0,0 0 0,32-25 0,6-14 0,98-109 0,33-73 0,-184 225 0,29-37 0,-1-2 0,-3-2 0,-2 0 0,-3-2 0,-1-1 0,-3-1 0,-2-1 0,-3-1 0,-2-1 0,15-103 0,-14-59 0,-15-280 0,-5 403 0,-4 1 0,-4-1 0,-5 2 0,-3 0 0,-63-173 0,56 198 0,-4 2 0,-3 1 0,-2 1 0,-3 3 0,-3 1 0,-2 1 0,-3 3 0,-69-65 0,28 38 0,-3 4 0,-4 5 0,-198-119 0,132 107 0,-3 8 0,-306-100 0,449 172 0,-185-61 0,102 35-1365,58 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23 496 24575,'-1'1'0,"1"-1"0,0 1 0,0 0 0,0-1 0,0 1 0,0 0 0,0-1 0,0 1 0,0-1 0,0 1 0,0 0 0,0-1 0,1 1 0,-1-1 0,0 1 0,0-1 0,1 1 0,-1-1 0,0 1 0,1 0 0,-1-1 0,0 0 0,1 1 0,-1-1 0,1 1 0,-1-1 0,0 1 0,1-1 0,-1 0 0,1 1 0,0-1 0,-1 0 0,1 0 0,-1 1 0,2-1 0,21-9 0,20-30 0,-43 39 0,2-1 0,78-84 0,4 4 0,121-89 0,-178 153 0,0 0 0,1 2 0,0 2 0,1 0 0,1 2 0,0 1 0,0 1 0,1 2 0,0 1 0,0 1 0,1 2 0,-1 1 0,46 3 0,-68 0 0,-1 0 0,1 1 0,-1 0 0,1 0 0,-1 1 0,0 0 0,0 0 0,0 1 0,-1 0 0,1 1 0,-1-1 0,0 1 0,0 1 0,-1-1 0,1 1 0,6 9 0,6 8 0,-2 1 0,-1 1 0,19 38 0,-19-33 0,-1 0 0,-2 0 0,-1 0 0,-1 2 0,-2-1 0,-2 1 0,0 0 0,3 52 0,-7-22 0,-2 1 0,-4-1 0,-10 64 0,8-96 0,-2 0 0,-1 0 0,-1-1 0,-2 0 0,-1 0 0,-1-1 0,-1-1 0,-2-1 0,-19 26 0,-25 26 0,-104 102 0,160-175 0,-46 45 0,-3-2 0,-1-2 0,-2-3 0,-2-2 0,-2-3 0,-1-2 0,-2-3 0,-2-3 0,0-3 0,-76 21 0,111-40 0,18-6 0,-1 1 0,1 1 0,0 0 0,0 0 0,1 1 0,-1 1 0,1 0 0,-16 11 0,26-16 0,1-1 0,-1 0 0,1 1 0,-1-1 0,1 0 0,-1 1 0,1-1 0,0 1 0,-1-1 0,1 1 0,0-1 0,-1 1 0,1-1 0,0 1 0,0-1 0,-1 1 0,1-1 0,0 1 0,0-1 0,0 1 0,0 0 0,0-1 0,0 1 0,0-1 0,0 1 0,0 0 0,0-1 0,0 1 0,0-1 0,0 1 0,0-1 0,1 1 0,-1 0 0,0-1 0,0 1 0,1-1 0,-1 1 0,0-1 0,1 1 0,-1-1 0,0 0 0,1 1 0,-1-1 0,1 1 0,-1-1 0,1 0 0,-1 1 0,1-1 0,-1 0 0,1 0 0,-1 1 0,1-1 0,0 0 0,35 10 0,65-1 0,192-8 0,-135-5 0,770 59 0,-698-38-1365,-208-18-5461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3616 481 24575,'0'-7'0,"0"0"0,-1 0 0,0 0 0,0 0 0,-1 0 0,0 0 0,0 0 0,0 1 0,-1-1 0,0 1 0,0 0 0,-1-1 0,0 2 0,0-1 0,0 0 0,-1 1 0,0 0 0,0 0 0,0 0 0,-1 0 0,-6-3 0,-12-7 0,0 2 0,-1 1 0,0 1 0,-32-10 0,1 0 0,-55-22 0,-1 5 0,-213-43 0,-158 11 0,339 58 0,-200 7 0,263 11 0,-1 4 0,2 3 0,-1 4 0,2 4 0,1 2 0,0 5 0,2 2 0,2 4 0,-80 49 0,123-63 0,2 2 0,0 0 0,1 2 0,2 2 0,-36 42 0,-99 154 0,107-142 0,-37 58 0,5 4 0,7 4 0,-107 276 0,166-361 0,2 1 0,4 0 0,-12 114 0,18-64 0,9 142 0,3-205 0,2 0 0,2-1 0,2 0 0,2 0 0,2-2 0,2 1 0,3-2 0,1 0 0,2-2 0,2 0 0,32 43 0,-14-27 0,1-2 0,4-2 0,1-2 0,3-2 0,2-2 0,2-2 0,3-3 0,1-3 0,90 48 0,28-4 0,351 114 0,206-13 0,-285-124 0,-274-43 0,-100-11 0,1-3 0,134-9 0,-162-1 0,-1-2 0,-1-2 0,0-2 0,0-2 0,71-31 0,-70 23 0,-2-2 0,-1-2 0,-1-2 0,-1-1 0,-1-3 0,-1-1 0,-3-2 0,0-2 0,45-57 0,65-107 0,-9-6 0,134-271 0,-236 406 0,-3-1 0,-3-2 0,-4-2 0,22-100 0,-37 120 0,-2 0 0,-3-1 0,-2 1 0,-3-1 0,-2 0 0,-15-102 0,8 121 0,-2 0 0,-2 1 0,-1 0 0,-2 1 0,-32-57 0,-118-159 0,101 162 0,-18-27 0,-141-153 0,160 205 0,-2 3 0,-3 4 0,-111-75 0,116 93 0,-1 3 0,-2 3 0,-2 3 0,0 2 0,-80-20 0,54 25 0,41 12 0,-64-24 0,86 22 60,-39-24 1,41 21-804,-43-17 0,38 21-6083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89 122 24575,'12'-11'0,"0"1"0,1 1 0,0 0 0,0 1 0,1 1 0,0 0 0,1 0 0,0 2 0,27-8 0,1 4 0,-1 1 0,59-3 0,38 3 0,226 16 0,-335-5 0,-1 2 0,1 0 0,-1 2 0,0 1 0,-1 1 0,1 2 0,30 16 0,-49-22 0,0 0 0,-1 1 0,1 1 0,-1 0 0,0 0 0,-1 0 0,1 1 0,-2 0 0,1 1 0,-1 0 0,0 0 0,-1 1 0,0 0 0,-1 0 0,0 0 0,0 0 0,-1 1 0,-1 0 0,1 0 0,-2 0 0,3 19 0,-4-1 0,-2 0 0,-1 0 0,-1 0 0,-1 0 0,-2 0 0,0-1 0,-2 0 0,-2 0 0,0-1 0,-2 0 0,-1-1 0,-20 32 0,-22 23 0,-3-3 0,-88 92 0,110-129 0,-1-2 0,-2-2 0,-2-1 0,-1-2 0,-2-2 0,-52 29 0,77-49 0,19-11 0,0-1 0,0 0 0,0 0 0,0 0 0,0 0 0,0 1 0,0-1 0,1 0 0,-1 0 0,0 0 0,0 0 0,0 1 0,0-1 0,0 0 0,0 0 0,0 0 0,0 0 0,0 1 0,0-1 0,1 0 0,-1 0 0,0 0 0,0 0 0,0 0 0,0 0 0,0 1 0,1-1 0,-1 0 0,0 0 0,0 0 0,0 0 0,0 0 0,1 0 0,-1 0 0,0 0 0,0 0 0,0 0 0,0 0 0,1 0 0,-1 0 0,0 0 0,0 0 0,0 0 0,0 0 0,1 0 0,-1 0 0,0 0 0,0 0 0,0 0 0,1 0 0,46-5 0,-27 3 0,300-15 0,-262 17 0,1 4 0,-1 2 0,88 21 0,-129-23 0,-1 1 0,1 0 0,-1 2 0,-1 0 0,1 0 0,-1 2 0,-1 0 0,22 17 0,-28-19 0,-1 0 0,0 0 0,0 1 0,-1 0 0,0 1 0,0-1 0,-1 1 0,0 0 0,-1 0 0,0 1 0,0-1 0,-1 1 0,0 0 0,-1 0 0,2 15 0,-2 5 0,-1-1 0,-1 1 0,-2 0 0,-9 47 0,-1-19 0,-26 73 0,30-109 0,0 0 0,-1-1 0,-1 0 0,-1-1 0,-1 0 0,-22 28 0,22-35 0,0 0 0,-1-1 0,0-1 0,-1 0 0,0 0 0,0-2 0,-1 1 0,-1-2 0,-20 9 0,5-6 0,0-1 0,-1-1 0,0-2 0,-59 6 0,-133-6 0,179-6 0,-697-6-1365,691 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3993 476 24575,'-2'-4'0,"-1"0"0,0 0 0,0 1 0,0-1 0,-1 1 0,1 0 0,-1 0 0,0 0 0,1 1 0,-7-4 0,5 3 0,-28-17 0,-1 1 0,-1 2 0,-1 1 0,0 2 0,-1 1 0,0 2 0,-68-11 0,-276-10 0,196 30 0,1 8 0,0 9 0,1 7 0,2 8 0,0 8 0,-178 63 0,189-38 0,3 7 0,4 7 0,3 7 0,-235 164 0,342-209 0,2 1 0,2 3 0,1 1 0,3 3 0,1 2 0,3 2 0,2 1 0,2 2 0,3 1 0,-40 88 0,41-72 0,3 2 0,3 1 0,4 1 0,2 1 0,5 1 0,2 0 0,-6 134 0,19-144 0,3 1 0,3-1 0,3-1 0,2 1 0,4-1 0,2-1 0,3-1 0,44 100 0,5-22 0,106 167 0,-122-230 0,4-3 0,3-2 0,95 94 0,86 41 0,-196-177 0,2-1 0,1-2 0,91 40 0,-30-29 0,0-5 0,3-4 0,197 28 0,348-5 0,97-48 0,-707-8 0,1-1 0,-1-2 0,0-2 0,65-19 0,-86 17 0,1 0 0,-1-2 0,-1-1 0,0-1 0,0-1 0,-2-1 0,0-1 0,38-36 0,-24 14 0,-2-1 0,-1-2 0,-3-1 0,-1-1 0,30-62 0,92-245 0,132-420 0,-234 631 0,-6-2 0,30-175 0,-63 254 0,-2-1 0,-4 0 0,-2 0 0,-3 0 0,-3 1 0,-2-1 0,-27-113 0,9 100 0,-3 0 0,-3 1 0,-4 2 0,-84-135 0,52 111 0,-5 2 0,-147-151 0,149 180 0,-3 4 0,-3 2 0,-2 4 0,-3 4 0,-1 3 0,-153-67 0,97 61 0,-3 7 0,-1 6 0,-241-40 0,231 58-1365,23 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 24575,'-10'282'0,"-77"478"0,1-354 0,9-57 0,67-296 0,3 1 0,2-1 0,3 93 0,2-144 0,0 1 0,0 0 0,1 0 0,-1 0 0,1 0 0,-1 0 0,1 0 0,0-1 0,0 1 0,0 0 0,1-1 0,-1 1 0,1 0 0,-1-1 0,1 0 0,0 1 0,0-1 0,0 0 0,0 0 0,0 0 0,0 0 0,1-1 0,-1 1 0,1 0 0,-1-1 0,4 2 0,5-1 0,-1 1 0,0-1 0,1-1 0,-1 0 0,1-1 0,11 0 0,-7 0 0,1039 40 0,7 79 0,-836-98-1365,-199-21-5461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0 24575,'-1'0'0,"0"1"0,0-1 0,0 0 0,-1 1 0,1-1 0,0 0 0,0 1 0,0 0 0,0-1 0,0 1 0,0-1 0,0 1 0,0 0 0,0 0 0,0 0 0,0 0 0,1-1 0,-1 1 0,0 0 0,0 0 0,1 0 0,-1 1 0,0 1 0,-11 29 0,11-27 0,-137 650 0,49 12 0,22-146 0,-104 425 0,134-719-1365,34-177-5461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 992 24575,'0'-24'0,"0"1"0,-2 0 0,-7-35 0,6 47 0,-1 0 0,0 0 0,0 0 0,-1 0 0,-1 1 0,0-1 0,0 1 0,-1 1 0,-8-10 0,-20-17 0,-2 3 0,-1 0 0,-69-43 0,67 48 0,-33-20 0,-2 4 0,-2 2 0,-1 4 0,-3 4 0,0 3 0,-2 4 0,-1 3 0,-1 4 0,-99-10 0,110 20 0,-19-4 0,0 5 0,0 3 0,-127 9 0,173 1 0,0 3 0,1 1 0,0 3 0,1 1 0,0 2 0,1 3 0,1 1 0,0 2 0,-73 48 0,-286 222 0,289-197 0,-142 149 0,90-52 0,-151 226 0,267-343 0,2 1 0,3 3 0,-48 120 0,69-136 0,2 1 0,3 1 0,3 1 0,2 0 0,-5 90 0,10 22 0,20 229 0,-6-360 0,2-1 0,1 0 0,3 0 0,1-1 0,2-1 0,23 44 0,-3-17 0,3-2 0,81 106 0,-76-120 0,4-2 0,1-1 0,2-4 0,3-1 0,71 46 0,307 167 0,-363-220 0,154 82 0,336 130 0,-435-206 0,1-5 0,2-6 0,1-5 0,214 19 0,-293-44 0,0-2 0,1-3 0,-1-1 0,0-3 0,0-1 0,-1-3 0,0-2 0,-1-1 0,0-3 0,-1-2 0,59-33 0,26-26 0,-4-5 0,-3-6 0,-4-5 0,-5-5 0,170-189 0,-220 210 0,-3-3 0,-4-2 0,-4-3 0,-3-3 0,-4-1 0,62-173 0,-83 183 0,-3 0 0,-4-1 0,-4-1 0,-3-1 0,-3 1 0,-4-2 0,-4 1 0,-3 0 0,-4 0 0,-3 1 0,-4 0 0,-4 0 0,-39-111 0,5 54 0,-6 4 0,-6 2 0,-6 2 0,-5 4 0,-5 4 0,-6 3 0,-5 3 0,-5 5 0,-194-174 0,210 219 0,-3 4 0,-2 4 0,-156-80 0,99 72 0,-261-84 0,217 90-1365,123 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1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24575,'-26'60'0,"2"1"0,3 1 0,2 0 0,-13 90 0,4-2 0,-9 180 0,36-281 0,1-32 0,0 1 0,-2-1 0,0 1 0,0-1 0,-2 0 0,-9 28 0,8-32-273,1 1 0,0 0 0,0 0 0,-1 22 0,3-17-6553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1286 142 24575,'0'-1'0,"0"0"0,-1 0 0,1 0 0,-1 0 0,1 0 0,-1 0 0,1 0 0,-1 1 0,0-1 0,1 0 0,-1 0 0,0 1 0,0-1 0,0 0 0,0 1 0,1-1 0,-1 1 0,0-1 0,0 1 0,0 0 0,0-1 0,0 1 0,0 0 0,0 0 0,0 0 0,0-1 0,-1 1 0,-36-4 0,33 4 0,-21-1 0,-1 2 0,1 1 0,-1 1 0,1 1 0,0 2 0,1 0 0,0 2 0,0 1 0,0 0 0,-29 18 0,-17 12 0,2 4 0,-68 55 0,52-28 0,4 3 0,3 4 0,4 3 0,-84 116 0,138-168 0,2 1 0,0 1 0,2 1 0,1 1 0,2 0 0,1 1 0,1 0 0,2 0 0,1 1 0,2 1 0,1-1 0,1 65 0,4-56 0,3 1 0,2-1 0,1 0 0,2-1 0,2 1 0,2-2 0,2 1 0,2-2 0,39 74 0,-36-84 0,2-1 0,1-1 0,1-1 0,2-1 0,0-1 0,2-1 0,0-1 0,2-2 0,0-1 0,62 32 0,-25-20 0,2-4 0,0-2 0,2-3 0,96 19 0,-110-34 0,0-2 0,0-2 0,0-2 0,0-4 0,0-1 0,0-3 0,0-3 0,-1-2 0,89-29 0,-125 33 0,0 0 0,0-1 0,-1-1 0,0 0 0,-1-1 0,0-2 0,0 1 0,-2-2 0,17-16 0,-13 10 0,-2-2 0,-1 0 0,0-2 0,-2 1 0,0-2 0,13-31 0,21-65 0,-6-1 0,27-133 0,-61 221 0,-2-1 0,-2 0 0,0 0 0,-3-1 0,-1 1 0,-1-1 0,-2 1 0,-1 0 0,-2 0 0,-1 0 0,-2 1 0,-1 0 0,-26-56 0,11 34 0,-2 0 0,-3 2 0,-1 1 0,-3 2 0,-2 1 0,-2 2 0,-3 2 0,-77-69 0,35 46 0,29 26 0,-82-84 0,123 111 0,0 0 0,-2 1 0,0 1 0,0 0 0,-1 1 0,-1 1 0,0 0 0,0 2 0,-1 0 0,0 0 0,-1 2 0,0 0 0,0 1 0,0 1 0,-22-2 0,-13 1-1365,3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24575,'13'-6'0,"-1"2"0,1-1 0,0 2 0,0-1 0,1 2 0,21-2 0,86 2 0,-69 3 0,1256 0 0,-1285-2-455,-1 0 0,32-8 0,-26 3-6371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24575,'11'-6'0,"142"-63"0,-130 60 0,0 2 0,0 0 0,1 2 0,44-5 0,-65 9 0,0 1 0,0 0 0,0 0 0,0 0 0,0 0 0,0 1 0,-1-1 0,1 1 0,0 0 0,0 0 0,0 0 0,-1 0 0,1 0 0,0 0 0,-1 1 0,1-1 0,-1 1 0,0 0 0,0 0 0,1-1 0,-1 2 0,0-1 0,0 0 0,-1 0 0,1 1 0,0-1 0,-1 1 0,0-1 0,1 1 0,-1-1 0,0 1 0,0 0 0,-1 0 0,1 0 0,0 3 0,1 12 0,-1-1 0,0 1 0,-2-1 0,-4 33 0,2-22 0,1-10 0,-1 0 0,0-1 0,-2 0 0,0 1 0,-1-2 0,0 1 0,-1-1 0,-1 0 0,-1 0 0,0-1 0,-1 0 0,-1-1 0,0 0 0,-1-1 0,-24 22 0,10-12 0,15-13 0,0 0 0,0 0 0,1 1 0,0 1 0,-13 21 0,22-32 0,0 1 0,0-1 0,0 1 0,1 0 0,-1 0 0,1-1 0,-1 1 0,1 0 0,0 0 0,-1 0 0,1 0 0,0-1 0,0 1 0,0 0 0,1 0 0,-1 0 0,0 0 0,1-1 0,-1 1 0,1 0 0,0 0 0,1 2 0,0-1 0,0 0 0,0-1 0,1 1 0,-1-1 0,1 1 0,0-1 0,0 0 0,0 0 0,0 0 0,0-1 0,5 3 0,10 3 0,1-2 0,0 1 0,31 3 0,-31-6 0,140 21-1365,-124-20-5461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1012 142 24575,'-103'3'0,"0"5"0,-142 29 0,215-31 0,1 2 0,-1 0 0,1 2 0,1 2 0,0 0 0,1 2 0,0 1 0,1 1 0,1 1 0,1 1 0,-23 22 0,22-17 0,-1-2 0,2 1 0,0 2 0,2 0 0,0 1 0,-21 35 0,38-52 0,2 1 0,-1 1 0,1-1 0,1 0 0,-1 1 0,2-1 0,-1 1 0,1 0 0,1 12 0,8 91 0,-5-91 0,-2-2 0,2-1 0,0 0 0,1 0 0,1 0 0,1-1 0,0 0 0,2 0 0,0 0 0,0-1 0,2 0 0,0-1 0,1 0 0,17 18 0,15 15 0,2-2 0,1-3 0,81 60 0,10-13 0,185 90 0,-286-164 0,0-1 0,2-1 0,67 16 0,-86-27 0,0-1 0,1 0 0,-1-2 0,1 0 0,0-1 0,-1-1 0,1-1 0,-1 0 0,31-9 0,-38 7 0,-1-1 0,-1-1 0,1 0 0,-1 0 0,0-1 0,0 0 0,-1 0 0,0-1 0,0-1 0,-1 1 0,0-1 0,-1-1 0,8-12 0,10-18 0,39-84 0,-54 102 0,2-9 0,-1-1 0,-1 0 0,-2-1 0,-2 0 0,-1 0 0,-1-1 0,-2 1 0,-1-1 0,-2 0 0,-7-51 0,3 57 0,-1-1 0,-1 2 0,-1-1 0,-2 1 0,-13-27 0,-5-2 0,-44-66 0,30 62 0,-3 2 0,-3 3 0,-2 1 0,-106-88 0,129 121 0,0 1 0,-1 1 0,-2 1 0,1 2 0,-2 1 0,0 1 0,-1 2 0,0 1 0,-43-9 0,-13 4-455,-1 3 0,-118-2 0,150 14-6371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73 24575,'139'-22'0,"243"-26"0,-378 47 0,1 1 0,-1-1 0,1 1 0,-1-1 0,1 1 0,0 1 0,-1-1 0,1 1 0,-1-1 0,1 1 0,-1 0 0,0 1 0,1-1 0,-1 1 0,0 0 0,0 0 0,0 0 0,0 1 0,0 0 0,-1-1 0,1 1 0,4 5 0,-4-2 0,0 0 0,0 0 0,0 0 0,-1 1 0,0 0 0,0-1 0,-1 1 0,0 0 0,0 0 0,-1 0 0,1 1 0,-2-1 0,1 10 0,0-9 0,-1 0 0,0-1 0,-1 1 0,0 0 0,0 0 0,-1-1 0,0 1 0,0-1 0,-1 0 0,0 1 0,0-1 0,0 0 0,-1-1 0,-8 11 0,3-6 0,-1-1 0,0 0 0,0-1 0,-1 0 0,-1-1 0,1 0 0,-19 8 0,-30 14 0,-1-3 0,-100 30 0,257-59 0,-48 0 0,0 2 0,0 3 0,1 2 0,-2 1 0,71 20 0,-115-25 0,1-1 0,-1 2 0,0-1 0,0 0 0,1 1 0,-1-1 0,0 1 0,0 0 0,-1 0 0,1 0 0,0 0 0,-1 1 0,1-1 0,-1 1 0,0-1 0,1 1 0,-1 0 0,-1 0 0,4 6 0,-4-5 0,0 0 0,-1 0 0,1 0 0,-1 0 0,0 0 0,0 0 0,0 0 0,-1 0 0,1 0 0,-1 0 0,0 0 0,0 0 0,0 0 0,-4 5 0,-5 12 0,-2-1 0,-1-1 0,0 0 0,-27 29 0,35-42 0,-17 20 0,-7 9 0,-1-2 0,-61 52 0,80-76 0,-1 0 0,0-2 0,0 1 0,-1-1 0,0-1 0,0-1 0,0 0 0,-1 0 0,0-1 0,0-1 0,0 0 0,0-1 0,-16 0 0,-2-1 0,-20 1 0,1-3 0,-1-1 0,-73-13 0,118 13-124,1 0 0,0 0 0,0-1 0,-1 0 0,1 0 0,1 0-1,-1-1 1,1 1 0,-1-1 0,-5-6 0,-5-7-6702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1503 280 24575,'0'-5'0,"-1"0"0,0 0 0,-1 1 0,1-1 0,-1 0 0,0 0 0,0 1 0,0-1 0,-1 1 0,0 0 0,0-1 0,0 1 0,0 1 0,0-1 0,-1 0 0,0 1 0,1 0 0,-1 0 0,-6-4 0,-2-1 0,0 1 0,0 0 0,-1 0 0,0 2 0,-25-9 0,-33-5 0,0 3 0,-1 3 0,0 4 0,-99-1 0,150 10 0,1 2 0,-1 0 0,1 2 0,-1 0 0,1 1 0,1 1 0,-1 1 0,-34 17 0,23-5 0,0 1 0,1 2 0,1 0 0,-27 30 0,-26 28 0,4 3 0,-134 186 0,199-248 0,0 1 0,2 0 0,0 1 0,2 0 0,0 1 0,2 0 0,1 0 0,-6 49 0,-5-6 0,13-56 0,1-1 0,0 1 0,1 0 0,0 0 0,1 0 0,0 0 0,1 22 0,2-16 0,1-1 0,0 0 0,2 0 0,0 0 0,0 0 0,1-1 0,1 0 0,1 0 0,0-1 0,1 0 0,1 0 0,0-1 0,0-1 0,1 1 0,1-2 0,14 12 0,-2-5 0,0-1 0,1-2 0,1 0 0,1-2 0,0-1 0,0-1 0,1-1 0,33 7 0,71 15 0,2-5 0,152 10 0,-251-33 0,-2 1 0,41 13 0,-50-11 0,0-1 0,1-1 0,-1-1 0,1-1 0,42-1 0,-56-4 0,-1 0 0,1-1 0,-1 0 0,0-1 0,0 0 0,0-1 0,0 0 0,-1 0 0,1-1 0,-1-1 0,-1 1 0,0-1 0,0-1 0,0 1 0,0-1 0,-2-1 0,9-10 0,1-5 0,-1 0 0,-1 0 0,-1-2 0,-1 0 0,12-38 0,-8 15 0,-3 0 0,-1 0 0,-3-1 0,3-54 0,0-32 0,-3 63 0,-3-88 0,-6 140 0,-2 1 0,0-1 0,-1 0 0,-1 1 0,-1 0 0,-1 0 0,-1 0 0,-17-35 0,-80-120 0,84 147 0,-1 1 0,-1 1 0,-1 1 0,-28-22 0,-85-83-1365,116 110-5461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2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24575,'-24'399'0,"2"-88"0,21-303 0,1 1 0,-1 1 0,1-1 0,1 0 0,-1 1 0,2-1 0,3 15 0,-4-21 0,0 0 0,0-1 0,1 1 0,0-1 0,-1 1 0,1-1 0,0 0 0,0 0 0,0 0 0,1 0 0,-1 0 0,0 0 0,1 0 0,-1-1 0,1 1 0,-1-1 0,1 0 0,0 0 0,0 0 0,0 0 0,-1 0 0,1 0 0,0-1 0,0 0 0,4 1 0,269 12 0,-158-11 0,236 5-1365,-301-7-5461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24575,'-6'15'0,"1"1"0,1 0 0,0-1 0,1 1 0,1 1 0,0 17 0,-2 5 0,-13 180 0,14 259 0,6-234 0,-2-166-1365,-1-50-5461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1587 124 24575,'-4'-2'0,"0"1"0,-1-1 0,1 0 0,0 0 0,0 0 0,0-1 0,0 1 0,0-1 0,1 0 0,-1 0 0,1 0 0,0-1 0,-3-3 0,-13-11 0,7 9 0,-1 2 0,1-1 0,-1 2 0,0 0 0,0 0 0,-1 1 0,0 1 0,0 0 0,0 1 0,-25-2 0,-14 2 0,-85 5 0,49 1 0,66-2 0,-103 4 0,112-3 0,0 1 0,-1 0 0,1 1 0,0 0 0,1 2 0,-22 9 0,-456 291 0,471-292 0,1 2 0,0 0 0,1 1 0,1 1 0,1 1 0,0 0 0,1 1 0,2 1 0,-19 35 0,13-18 0,1 2 0,2 0 0,1 1 0,3 1 0,1 0 0,2 0 0,2 1 0,2 0 0,1 46 0,8 67 0,-2-135 0,2 0 0,0 0 0,1 0 0,1 0 0,11 24 0,-5-18 0,1 0 0,0-1 0,2-1 0,1 0 0,1-1 0,1-1 0,2-1 0,41 39 0,-20-27 0,80 52 0,-96-71 0,1-1 0,1-2 0,0 0 0,53 13 0,-24-9 0,0-4 0,0-1 0,1-3 0,78 0 0,-118-8 0,22 0 0,0-2 0,66-11 0,-92 11 0,-1-2 0,0 1 0,0-2 0,0 0 0,0 0 0,-1-1 0,0 0 0,0-1 0,-1 0 0,0-1 0,0 0 0,13-14 0,15-24 0,-2-2 0,-3-1 0,46-87 0,-59 94 0,-2-1 0,-2-1 0,-1 0 0,-3-1 0,11-72 0,4-236 0,-31 83 0,0 234 0,-1 0 0,-2 1 0,-1 0 0,-2 0 0,-21-48 0,10 31-111,12 26 190,-2 0 1,-21-36-1,28 55-178,0 1-1,0 0 1,-1 0-1,1 1 1,-2 0-1,1-1 1,0 2-1,-1-1 1,0 1-1,0-1 1,0 2-1,-1-1 1,1 1-1,-10-4 1,-5 2-6727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2497 212 24575,'-260'-12'0,"91"1"0,-745-84 0,755 68 0,-248-34 0,391 59 0,7 1 0,0 0 0,-1 0 0,1 1 0,0 0 0,-12 2 0,19-2 0,-1 1 0,1 0 0,0-1 0,0 1 0,0 0 0,0 0 0,0 0 0,0 0 0,0 0 0,1 1 0,-1-1 0,0 0 0,1 1 0,-1-1 0,0 1 0,1 0 0,0 0 0,0-1 0,-1 1 0,1 0 0,0 0 0,0 0 0,1 0 0,-1 0 0,0 1 0,1-1 0,-1 3 0,-4 33 0,1 1 0,3 0 0,4 55 0,-1-20 0,-8 528 0,0-274 0,6-309 0,-1-8 0,1 0 0,0 0 0,1 0 0,0 1 0,4 14 0,-4-23 0,-1-1 0,1 1 0,1-1 0,-1 1 0,0-1 0,0 0 0,1 1 0,0-1 0,-1 0 0,1 0 0,0 0 0,0 0 0,0 0 0,0-1 0,0 1 0,0-1 0,1 1 0,-1-1 0,0 0 0,1 0 0,-1 0 0,1 0 0,0 0 0,-1-1 0,1 1 0,-1-1 0,6 1 0,40 0 0,-1-3 0,51-7 0,8-1 0,36 3 0,183 16 0,-253-2 0,-1 3 0,-1 3 0,0 3 0,101 38 0,-161-50 0,0 0 0,0 0 0,-1 1 0,0 0 0,0 1 0,0 0 0,-1 0 0,0 1 0,0 0 0,8 10 0,-11-10 0,0 0 0,-1 1 0,0-1 0,0 1 0,-1 0 0,0-1 0,0 2 0,-1-1 0,0 0 0,0 0 0,-1 1 0,0 16 0,1 1 0,-2 0 0,-1 0 0,-2 0 0,0-1 0,-1 1 0,-2-1 0,-1 1 0,0-2 0,-2 1 0,-1-1 0,-22 40 0,-200 269 0,194-287 0,-2-1 0,-2-2 0,-1-2 0,-86 61 0,103-85 0,-1-1 0,0-1 0,-1-2 0,-1 0 0,0-2 0,0-1 0,-1-2 0,-35 6 0,43-11 0,-1-1 0,0-1 0,1-1 0,-1 0 0,0-2 0,1-1 0,0-1 0,-1-1 0,1 0 0,1-2 0,-40-17 0,-8-13 0,1-3 0,-66-51 0,-120-108 0,224 175 0,-37-31-1365,15 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3124 16 24575,'-654'23'0,"613"-19"0,-507 67 0,467-55 0,2 3 0,1 4 0,0 3 0,-126 61 0,153-57 0,0 2 0,3 2 0,0 2 0,3 2 0,1 2 0,2 2 0,-45 57 0,-22 46 0,-92 162 0,141-210 0,-21 30 0,-111 183 0,137-213 0,-53 132 0,69-118 0,-33 150 0,63-221 0,2 1 0,1 0 0,3 0 0,1 0 0,2 0 0,2 0 0,7 43 0,-4-56 0,1 0 0,1 0 0,2-1 0,0 0 0,2 0 0,1-1 0,2-1 0,0 0 0,1-1 0,36 43 0,7-6 0,109 89 0,77 35 0,-241-183 0,105 73 0,3-5 0,3-5 0,2-5 0,4-5 0,1-5 0,3-6 0,227 51 0,-189-62 0,2-7 0,258 7 0,-350-33 0,-1-3 0,0-3 0,0-3 0,0-4 0,-2-2 0,134-49 0,329-179 0,-490 217 0,-2-1 0,0-3 0,-2 0 0,-1-3 0,60-68 0,136-207 0,-185 241 0,4-11 0,-2-1 0,-4-3 0,-4-2 0,-4-1 0,-3-2 0,33-130 0,-39 103 0,-6 0 0,-5-2 0,6-176 0,-23 225 0,-3-164 0,-1 190 0,-2 1 0,-1-1 0,-20-64 0,4 38 0,-49-101 0,54 134 0,-2 0 0,-2 2 0,-1 0 0,-41-45 0,48 61 0,-178-178 0,161 167 0,0 1 0,-2 1 0,0 2 0,-60-29 0,-62-18 0,-142-72 0,273 131 0,0 1 0,0 1 0,-35-8 0,-23-7 0,57 13 0,-1 2 0,0 1 0,-1 1 0,0 1 0,0 1 0,-34 0 0,45 3-102,-1 1 0,1-2 0,0 0 0,0-2 0,-19-6 0,21 6-651,-8-2-6073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1796 24575,'27'1'0,"34"-1"0,-1-2 0,77-12 0,-119 11 0,1-1 0,-1-1 0,0-1 0,-1 0 0,1-2 0,-1 0 0,-1 0 0,1-2 0,-1 0 0,-1-1 0,23-20 0,18-25 0,62-79 0,-91 100 0,-2-1 0,-1-2 0,34-72 0,-53 95 0,0-1 0,-1 1 0,-1-1 0,0 0 0,-1 0 0,0-26 0,-8-99 0,5 125 0,-2-1 0,0 0 0,-1 1 0,-1-1 0,0 1 0,-1-1 0,-1 2 0,0-1 0,-2 1 0,1 0 0,-2 0 0,0 1 0,-19-20 0,-14-11 0,-2 2 0,-55-41 0,91 77 0,-45-31 0,-2 2 0,-1 3 0,-1 2 0,-77-29 0,48 22 0,-83-49 0,112 42 0,50 37 0,0 1 0,0 0 0,-1 0 0,0 1 0,-1 0 0,1 1 0,-1 0 0,0 0 0,0 1 0,-14-4 0,22 8 0,0 0 0,0 0 0,0 1 0,0-1 0,0 0 0,0 1 0,0 0 0,0-1 0,0 1 0,0 0 0,0 0 0,1 0 0,-1 0 0,0 1 0,1-1 0,-1 0 0,1 1 0,-1-1 0,1 1 0,-1-1 0,1 1 0,0 0 0,0 0 0,0-1 0,0 1 0,0 0 0,1 0 0,-1 0 0,0 0 0,1 0 0,-1 0 0,1 0 0,0 4 0,-3 9 0,1 1 0,0 0 0,1 18 0,1-28 0,1 18 0,0 0 0,2 1 0,1-2 0,1 1 0,12 37 0,53 110 0,-57-142 0,-10-22 0,0 2 0,0-1 0,1 1 0,0-1 0,1 0 0,0-1 0,0 1 0,0-1 0,1 0 0,9 9 0,-14-16 0,-1 1 0,1-1 0,-1 0 0,0 1 0,1-1 0,-1 0 0,1 1 0,-1-1 0,1 0 0,-1 0 0,1 0 0,-1 1 0,1-1 0,-1 0 0,1 0 0,-1 0 0,1 0 0,-1 0 0,1 0 0,0 0 0,-1 0 0,1 0 0,-1 0 0,1 0 0,-1-1 0,1 1 0,-1 0 0,1 0 0,-1 0 0,1-1 0,0 1 0,8-18 0,-5-32 0,-4 45 0,-1-231 0,-2 87 0,4 146 0,-1 0 0,1 0 0,-1 0 0,0 0 0,0 0 0,-1 0 0,1 0 0,0 0 0,-1 0 0,0 0 0,0 1 0,0-1 0,0 0 0,0 0 0,0 1 0,-1-1 0,1 1 0,-1-1 0,0 1 0,0 0 0,0-1 0,0 1 0,0 0 0,0 0 0,-1 1 0,1-1 0,-1 0 0,1 1 0,-1-1 0,1 1 0,-1 0 0,0 0 0,0 0 0,-4-1 0,4 1 0,-1-1 0,0 0 0,0 0 0,1 0 0,-1 0 0,1-1 0,0 1 0,0-1 0,0 0 0,0 0 0,0 0 0,1 0 0,-1 0 0,1-1 0,0 1 0,0-1 0,0 0 0,0 0 0,1 1 0,0-1 0,-1 0 0,1 0 0,1 0 0,-1-1 0,0-5 0,1 6 0,0 1 0,-1-1 0,1 0 0,1 0 0,-1 1 0,0-1 0,1 0 0,0 1 0,0-1 0,0 1 0,0-1 0,1 1 0,-1 0 0,1-1 0,0 1 0,0 0 0,0 0 0,0 0 0,1 0 0,-1 0 0,1 1 0,0-1 0,-1 1 0,1 0 0,0 0 0,0 0 0,1 0 0,5-2 0,11-2 12,0 1 0,0 1-1,0 1 1,35-1 0,88 7-374,-84-1-700,-17-1-5764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24575,'4'0'0,"8"0"0,14 0 0,23 0 0,17 0 0,16 0 0,14 0 0,8 0 0,2 0 0,-3 0 0,-15 0 0,-12 0 0,-20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24575,'14'0'0,"28"-5"0,32-1 0,35-5 0,33-4 0,26-6 0,17 2 0,-4 4 0,-9 4 0,-19 4 0,-27 4 0,-34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4651 24575,'2283'0'0,"-1709"-37"0,-3-45 0,-482 69 0,26-8 0,-2-4 0,-1-5 0,151-62 0,-168 54 0,-1-5 0,-2-3 0,118-81 0,-119 61 0,-3-4 0,-4-3 0,-3-4 0,96-116 0,-53 51 0,27-33 0,-127 142 0,-1-1 0,-1 0 0,29-66 0,125-367 0,-160 405 0,-3-1 0,-3 0 0,4-95 0,-15-197 0,-4 151 0,6 162 0,-2 0 0,-2 0 0,-2 0 0,-2 1 0,-2 0 0,-1 0 0,-2 1 0,-26-58 0,-78-190 0,43 97 0,1 31 0,35 81 0,3-1 0,-32-114 0,45 93 0,13 56 0,-23-69 0,31 112 0,-1-1 0,1 1 0,-1-1 0,0 1 0,0 0 0,0 0 0,0-1 0,-1 1 0,1 0 0,-1 0 0,1 0 0,-1 0 0,0 0 0,1 1 0,-1-1 0,0 0 0,0 1 0,0 0 0,0-1 0,-1 1 0,1 0 0,0 0 0,-1 0 0,1 0 0,-5-1 0,2 3 0,1-1 0,-1 1 0,1 0 0,0 0 0,-1 1 0,1-1 0,0 1 0,0 0 0,0 0 0,0 0 0,0 1 0,0-1 0,1 1 0,-5 4 0,-69 62 0,2 4 0,-112 143 0,251-301 0,-44 55 0,2 1 0,1 0 0,1 2 0,1 1 0,40-33 0,-55 53 0,0 1 0,1 0 0,-1 1 0,1 0 0,0 0 0,0 1 0,0 0 0,1 1 0,-1 1 0,1 0 0,-1 0 0,1 1 0,-1 0 0,21 4 0,-3 1 0,1 1 0,-1 1 0,0 2 0,41 17 0,116 65 0,33 10-1365,-188-84-5461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32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4828 24575,'0'-1'0,"-1"0"0,1 0 0,-1 0 0,1 0 0,0 0 0,-1 0 0,1 0 0,0 0 0,-1 0 0,1 0 0,0 0 0,0 0 0,0 0 0,0 0 0,0 0 0,0 0 0,1 0 0,-1 0 0,0 0 0,0 0 0,1 0 0,-1 0 0,1 0 0,-1 0 0,0 0 0,1 0 0,0 0 0,-1 1 0,1-1 0,1-1 0,24-28 0,-23 27 0,48-42 0,1 3 0,3 1 0,1 4 0,70-36 0,94-63 0,463-317 0,-551 368 0,134-114 0,106-120 0,-233 196 0,393-293 0,-371 290 0,239-239 0,-298 248 0,-39 41 0,-37 49 0,37-28 0,-10 9 0,207-177 0,-98 88 0,128-91 0,-90 73 0,411-272 0,-221 165 0,-211 151 0,-120 76 0,-2-3 0,72-57 0,69-55 0,-196 147 0,0-1 0,0 1 0,0-1 0,-1 1 0,1-1 0,-1 0 0,1 0 0,-1 0 0,0 0 0,3-4 0,-4 6 0,0-1 0,0 1 0,0-1 0,0 1 0,0 0 0,0-1 0,0 1 0,0 0 0,0-1 0,0 1 0,-1-1 0,1 1 0,0 0 0,0-1 0,0 1 0,0 0 0,-1-1 0,1 1 0,0 0 0,0-1 0,-1 1 0,1 0 0,0 0 0,-1-1 0,1 1 0,0 0 0,0 0 0,-1-1 0,1 1 0,-1 0 0,1 0 0,0 0 0,-1 0 0,1 0 0,0 0 0,-1-1 0,-8 0 0,1 1 0,0-1 0,0 1 0,-14 2 0,11-2 0,-578 33 0,576-32 0,-7 1 0,0-1 0,-25-2 0,39-3 0,17-2 0,25-4 0,173-34 0,3 10 0,226-9 0,-427 42 0,1 0 0,0 1 0,0-1 0,0 2 0,0 0 0,22 4 0,-32-4 0,0-1 0,0 1 0,0 0 0,0 0 0,-1 0 0,1 0 0,0 0 0,0 1 0,-1-1 0,1 0 0,-1 1 0,1-1 0,-1 1 0,1-1 0,-1 1 0,0 0 0,0 0 0,0 0 0,0-1 0,0 1 0,0 0 0,-1 0 0,1 0 0,-1 0 0,1 0 0,-1 0 0,0 1 0,1-1 0,-1 0 0,0 0 0,-1 0 0,1 0 0,0 0 0,-1 0 0,1 0 0,-1 0 0,1 0 0,-1 0 0,-1 3 0,-47 118 0,0 2 0,15-12 0,-48 182 0,70-251-1365,7-25-5461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24575,'-5'88'0,"-4"-1"0,-30 129 0,6-35 0,-96 804 0,113-568 0,13-190 0,-13-81-1365,13-120-5461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introduce roles, answer questions, and then let them work on their project and meet with their 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4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u="none" dirty="0"/>
              <a:t>Emphasize: Person who really understands should start by navigating (true for our DNR plan as well)</a:t>
            </a:r>
          </a:p>
        </p:txBody>
      </p:sp>
    </p:spTree>
    <p:extLst>
      <p:ext uri="{BB962C8B-B14F-4D97-AF65-F5344CB8AC3E}">
        <p14:creationId xmlns:p14="http://schemas.microsoft.com/office/powerpoint/2010/main" val="2708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/>
              <a:t>Emphasize that there is only code on one computer, which can be helpful as we will need later.</a:t>
            </a:r>
          </a:p>
        </p:txBody>
      </p:sp>
    </p:spTree>
    <p:extLst>
      <p:ext uri="{BB962C8B-B14F-4D97-AF65-F5344CB8AC3E}">
        <p14:creationId xmlns:p14="http://schemas.microsoft.com/office/powerpoint/2010/main" val="317806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might seem like common sense, but they are critical to mention!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9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might seem like common sense, but they are critical to mention!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8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driver and navigator roles have been discussed already.</a:t>
            </a:r>
          </a:p>
          <a:p>
            <a:r>
              <a:rPr lang="en-US" dirty="0"/>
              <a:t>Deliverables: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Driver is responsible to make commits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Navigator is responsible to take notes on experience to share during TA meeting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Review- more on next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3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QUIZ QUESTION</a:t>
            </a:r>
            <a:r>
              <a:rPr lang="en-US" b="1" baseline="0" dirty="0"/>
              <a:t> 2</a:t>
            </a:r>
          </a:p>
          <a:p>
            <a:endParaRPr lang="en-US" b="1" baseline="0" dirty="0"/>
          </a:p>
          <a:p>
            <a:r>
              <a:rPr lang="en-US" b="1" baseline="0" dirty="0"/>
              <a:t>If you only use one computer then this will never happen.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FC2F88-2260-47C2-A0F1-192B4CA5C87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22A93-4968-4B29-BB16-64A7782543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6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6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HIT-CSSE/csse220/blob/master/Docs/grading_guid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z.gitlab.io/download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plantuml.com/eclipse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Gj3Gb0gqbZcCNrPk0ymCUqYr3PMWl-xaITZPJzApJKI/ed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togeth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docid=2su5DL6nOdzlvM&amp;tbnid=nY7kpcTF_FtAtM:&amp;ved=0CAUQjRw&amp;url=http://www.agile66.com/blogs/2010/02/23/sustainability/&amp;ei=LkbKUs_AN-WuyQHZioHICw&amp;bvm=bv.58187178,d.aWc&amp;psig=AFQjCNF2cgViwv_A69WXzzBKqxYXmLTSng&amp;ust=138907399040403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199334/how-to-go-to-previous-commits-in-eclipse-and-egit" TargetMode="External"/><Relationship Id="rId2" Type="http://schemas.openxmlformats.org/officeDocument/2006/relationships/hyperlink" Target="https://docs.google.com/document/d/1JiTXhtVyVt5IjugmZgZb5gNNz9MG1eihujyz_47ONw4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se-hulman.hosted.panopto.com/Panopto/Pages/Viewer.aspx?id=d6a181b6-551a-4fd1-b449-ac680156181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customXml" Target="../ink/ink21.xml"/><Relationship Id="rId17" Type="http://schemas.openxmlformats.org/officeDocument/2006/relationships/customXml" Target="../ink/ink23.xml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png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.xml"/><Relationship Id="rId11" Type="http://schemas.openxmlformats.org/officeDocument/2006/relationships/image" Target="../media/image49.png"/><Relationship Id="rId24" Type="http://schemas.openxmlformats.org/officeDocument/2006/relationships/customXml" Target="../ink/ink26.xml"/><Relationship Id="rId5" Type="http://schemas.openxmlformats.org/officeDocument/2006/relationships/image" Target="../media/image45.gif"/><Relationship Id="rId15" Type="http://schemas.openxmlformats.org/officeDocument/2006/relationships/customXml" Target="../ink/ink22.xml"/><Relationship Id="rId23" Type="http://schemas.openxmlformats.org/officeDocument/2006/relationships/image" Target="../media/image56.png"/><Relationship Id="rId10" Type="http://schemas.openxmlformats.org/officeDocument/2006/relationships/customXml" Target="../ink/ink20.xml"/><Relationship Id="rId19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46.png"/><Relationship Id="rId22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togeth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12" Type="http://schemas.openxmlformats.org/officeDocument/2006/relationships/customXml" Target="../ink/ink5.xml"/><Relationship Id="rId2" Type="http://schemas.openxmlformats.org/officeDocument/2006/relationships/hyperlink" Target="https://plantuml.com/eclipse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8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649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CSSE220 Final Project Tools: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Pair Programming and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Source Control 101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66088" y="5841635"/>
            <a:ext cx="52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for today is just your final code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FE3C8-283B-A559-2E71-E2F82D12E07B}"/>
              </a:ext>
            </a:extLst>
          </p:cNvPr>
          <p:cNvSpPr txBox="1"/>
          <p:nvPr/>
        </p:nvSpPr>
        <p:spPr>
          <a:xfrm>
            <a:off x="6918648" y="0"/>
            <a:ext cx="5334001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>
                <a:highlight>
                  <a:srgbClr val="FFFF00"/>
                </a:highlight>
              </a:rPr>
              <a:t>__________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7155F-77EA-4C4B-CDF0-D769B8A1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47" y="1056433"/>
            <a:ext cx="2429435" cy="21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76AC-1389-AEFD-B70E-3FD1D89D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CSSE220 Grading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C5E4-0ECB-6705-8499-7FEECDB3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74" y="1570043"/>
            <a:ext cx="10515600" cy="665905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https://github.com/RHIT-CSSE/csse220/blob/master/Docs/grading_guide.md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97CB-1E5E-36CE-6052-50956E46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5" y="2114488"/>
            <a:ext cx="7774207" cy="120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134FA-301F-1CF8-1523-9D317B1E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7" y="3536558"/>
            <a:ext cx="10276513" cy="30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" t="2403" r="-1"/>
          <a:stretch/>
        </p:blipFill>
        <p:spPr>
          <a:xfrm>
            <a:off x="1704658" y="3276600"/>
            <a:ext cx="5802205" cy="3351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91605" y="1771858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https://graphviz.gitlab.io/download/</a:t>
            </a:r>
            <a:endParaRPr lang="en-US" dirty="0"/>
          </a:p>
          <a:p>
            <a:r>
              <a:rPr lang="en-US" dirty="0"/>
              <a:t>Windows Stable Installed (</a:t>
            </a:r>
            <a:r>
              <a:rPr lang="en-US" dirty="0" err="1"/>
              <a:t>msi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37" y="4055947"/>
            <a:ext cx="2857500" cy="2419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86601" y="121714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https://plantuml.com/eclipse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645"/>
          <a:stretch/>
        </p:blipFill>
        <p:spPr>
          <a:xfrm>
            <a:off x="1641324" y="76200"/>
            <a:ext cx="2964437" cy="3095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152400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  <p:sp>
        <p:nvSpPr>
          <p:cNvPr id="8" name="Down Arrow 7"/>
          <p:cNvSpPr/>
          <p:nvPr/>
        </p:nvSpPr>
        <p:spPr>
          <a:xfrm flipV="1">
            <a:off x="8172963" y="2476500"/>
            <a:ext cx="580691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2101" y="3155660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Graphviz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3276600" y="2406940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748581" y="4424799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2209141" y="73871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3"/>
          <a:stretch/>
        </p:blipFill>
        <p:spPr>
          <a:xfrm>
            <a:off x="1527878" y="1407869"/>
            <a:ext cx="4800600" cy="524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6" y="1407869"/>
            <a:ext cx="4006516" cy="501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1DFC9-33B2-A702-84C7-2FBBA5F2663C}"/>
              </a:ext>
            </a:extLst>
          </p:cNvPr>
          <p:cNvSpPr txBox="1"/>
          <p:nvPr/>
        </p:nvSpPr>
        <p:spPr>
          <a:xfrm>
            <a:off x="3749791" y="207768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</p:spTree>
    <p:extLst>
      <p:ext uri="{BB962C8B-B14F-4D97-AF65-F5344CB8AC3E}">
        <p14:creationId xmlns:p14="http://schemas.microsoft.com/office/powerpoint/2010/main" val="421480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31" y="0"/>
            <a:ext cx="8991600" cy="672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09" y="364254"/>
            <a:ext cx="4487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Information Overload</a:t>
            </a:r>
          </a:p>
          <a:p>
            <a:endParaRPr lang="en-US" sz="3600" dirty="0"/>
          </a:p>
          <a:p>
            <a:r>
              <a:rPr lang="en-US" sz="2800" dirty="0"/>
              <a:t>As project gets larger</a:t>
            </a:r>
          </a:p>
          <a:p>
            <a:r>
              <a:rPr lang="en-US" sz="2800" dirty="0"/>
              <a:t>It becomes too hard to understand from a giant UML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You can modify it easy…</a:t>
            </a:r>
          </a:p>
          <a:p>
            <a:r>
              <a:rPr lang="en-US" sz="2800" dirty="0"/>
              <a:t>(Next Slide)</a:t>
            </a:r>
          </a:p>
        </p:txBody>
      </p:sp>
    </p:spTree>
    <p:extLst>
      <p:ext uri="{BB962C8B-B14F-4D97-AF65-F5344CB8AC3E}">
        <p14:creationId xmlns:p14="http://schemas.microsoft.com/office/powerpoint/2010/main" val="136024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86" y="1582003"/>
            <a:ext cx="77724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428" r="15080"/>
          <a:stretch/>
        </p:blipFill>
        <p:spPr>
          <a:xfrm>
            <a:off x="3388425" y="0"/>
            <a:ext cx="2133600" cy="14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522025" y="228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&lt;- Copy UML source and </a:t>
            </a:r>
          </a:p>
          <a:p>
            <a:r>
              <a:rPr lang="en-US" sz="2400" dirty="0"/>
              <a:t>then remove extra  -&gt;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32" y="68997"/>
            <a:ext cx="3205032" cy="1981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499F8-B305-81D4-46B7-33FD062149D6}"/>
              </a:ext>
            </a:extLst>
          </p:cNvPr>
          <p:cNvSpPr txBox="1"/>
          <p:nvPr/>
        </p:nvSpPr>
        <p:spPr>
          <a:xfrm>
            <a:off x="500897" y="1819086"/>
            <a:ext cx="2347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PlantUML</a:t>
            </a:r>
            <a:r>
              <a:rPr lang="en-US" sz="4000" dirty="0"/>
              <a:t> </a:t>
            </a:r>
          </a:p>
          <a:p>
            <a:pPr algn="ctr"/>
            <a:r>
              <a:rPr lang="en-US" sz="4000" dirty="0"/>
              <a:t>Eclipse </a:t>
            </a:r>
          </a:p>
          <a:p>
            <a:pPr algn="ctr"/>
            <a:r>
              <a:rPr lang="en-US" sz="4000" dirty="0"/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392531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Schedule, Agenda,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CBED-1972-23F5-DE0B-6EBE3CFB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Driver = Schedule Job</a:t>
            </a:r>
          </a:p>
          <a:p>
            <a:r>
              <a:rPr lang="en-US" dirty="0"/>
              <a:t>Navigator = Agenda Job</a:t>
            </a:r>
          </a:p>
          <a:p>
            <a:r>
              <a:rPr lang="en-US" dirty="0"/>
              <a:t>Reviewer = Minutes Job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CDC4F-CBA3-BCEF-12EB-E8D71B948C79}"/>
              </a:ext>
            </a:extLst>
          </p:cNvPr>
          <p:cNvSpPr txBox="1"/>
          <p:nvPr/>
        </p:nvSpPr>
        <p:spPr>
          <a:xfrm>
            <a:off x="597876" y="3563937"/>
            <a:ext cx="10755923" cy="26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Organizational Roles - SAM roles should rotate with the DNR roles DNR/SAM (DS, NA, RM)</a:t>
            </a:r>
            <a:endParaRPr lang="en-US" sz="3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Schedule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determining when the group of 3 and 2 will meet. Should be 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Driver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Agenda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defining what will be discussed/worked on and in what order during meetings/work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Navigator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Minutes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recording the meeting “minutes” which provide a brief summary of key talking points for the group to refer to.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Here is a sample template you are welcome to use for taking notes during your meetings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u="sng" strike="noStrike" dirty="0" err="1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TeamName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 - Meeting Template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</a:rPr>
              <a:t> (updated)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4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269FA-7452-0C83-A7C8-6CEF63619222}"/>
              </a:ext>
            </a:extLst>
          </p:cNvPr>
          <p:cNvSpPr txBox="1"/>
          <p:nvPr/>
        </p:nvSpPr>
        <p:spPr>
          <a:xfrm>
            <a:off x="231112" y="0"/>
            <a:ext cx="11213962" cy="7509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Example: Meeting 10/24/2022 	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Time:  7:00-9:00pm	Present: Allison (D), Brandon(N), Charlie(R)</a:t>
            </a:r>
            <a:endParaRPr lang="en-US" sz="28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Agenda:</a:t>
            </a:r>
            <a:endParaRPr lang="en-US" sz="2800" b="1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changes to codebase (Allison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Refactored code to separate drawing from updating game elements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decision about what to put into the abstract class</a:t>
            </a:r>
          </a:p>
          <a:p>
            <a:pPr lvl="2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Discuss Reviewer feedback on OODP (Charlie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Cohesion seems low in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GameRunner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we need a separate Knight and Ostrich class?</a:t>
            </a:r>
          </a:p>
          <a:p>
            <a:pPr lvl="2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Discuss Plan for TA Meeting (Brandon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Brandon can talk about how screen sharing worked vs. using one machine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Charlie has the UML ready for current UML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together to design Milestone 2 UML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Minutes:</a:t>
            </a:r>
            <a:endParaRPr lang="en-US" sz="2800" b="1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1.a Everyone agrees this was a good move and helps us out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1.b We agreed that ________ all should go in there as well as the method 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2.a We all agreed that we should pull some functionality out and move into other classes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2.b We decided that we definitely should ______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3.a Brandon’s talking points ready and everyone said they seemed ready for the TA meeting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3.b Charlie showed us the dump of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PlantUML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plugin but its a bit too much, Charlie agreed to work on revising it to have less of the information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3.c We got a good start on the Milestone 2 UML, but need to need again before the next TA meeting, but not until after Charlie gets a draft ready</a:t>
            </a:r>
            <a:endParaRPr 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Actionable Steps:</a:t>
            </a:r>
            <a:endParaRPr lang="en-US" sz="2800" b="1" dirty="0"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Driver (Allison) will send out a when2meet poll for Thursday to find a meeting time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Navigator (Brandon) will set the agenda for the next meeting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Reviewer (Charlie) will complete the M2 draft by Wednesday night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Next Milestone: D-&gt;N-&gt;R (Driver becomes Navigator, Navigator becomes Reviewer, Reviewer becomes Driver)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Charlie (driver), Allison (navigator), Brandon (reviewer)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8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Explanation of Normal Pair Programming (Teams of 2 or 3)</a:t>
            </a:r>
          </a:p>
          <a:p>
            <a:pPr lvl="1"/>
            <a:r>
              <a:rPr lang="en-US" b="1" strike="sngStrike" dirty="0"/>
              <a:t>Driver and Navigator</a:t>
            </a:r>
          </a:p>
          <a:p>
            <a:r>
              <a:rPr lang="en-US" strike="sngStrike" dirty="0"/>
              <a:t>Explanation of Remote Pair Programming (Teams of 2 or 3)</a:t>
            </a:r>
          </a:p>
          <a:p>
            <a:r>
              <a:rPr lang="en-US" b="1" strike="sngStrike" dirty="0"/>
              <a:t>Explanation of (Driver, Navigator) Reviewer Role (Teams of 3)</a:t>
            </a:r>
          </a:p>
          <a:p>
            <a:r>
              <a:rPr lang="en-US" b="1" strike="sngStrike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to using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50018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A74D2-89A8-40CF-BAA8-F4AE83CD2C78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536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36544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D41AB-4C2F-430B-8862-54CFCC9BAB7E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E70AF0-86CA-4067-A229-3EFDDFB7DA83}"/>
              </a:ext>
            </a:extLst>
          </p:cNvPr>
          <p:cNvSpPr txBox="1">
            <a:spLocks/>
          </p:cNvSpPr>
          <p:nvPr/>
        </p:nvSpPr>
        <p:spPr>
          <a:xfrm>
            <a:off x="514905" y="4451335"/>
            <a:ext cx="11319030" cy="1940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If two people are editing different files at once it is likely to break the code</a:t>
            </a:r>
          </a:p>
          <a:p>
            <a:r>
              <a:rPr lang="en-US" dirty="0">
                <a:cs typeface="Calibri"/>
              </a:rPr>
              <a:t>If two people edit the same file it is easy for one save to destroy changes made by an earlier save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9F0D2-7077-46CB-9C77-7BFEE2ED3E2D}"/>
              </a:ext>
            </a:extLst>
          </p:cNvPr>
          <p:cNvSpPr/>
          <p:nvPr/>
        </p:nvSpPr>
        <p:spPr>
          <a:xfrm>
            <a:off x="722587" y="3461643"/>
            <a:ext cx="22268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Answers: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92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Normal Pair Programming (Teams of 2 or 3)</a:t>
            </a:r>
          </a:p>
          <a:p>
            <a:pPr lvl="1"/>
            <a:r>
              <a:rPr lang="en-US" b="1" dirty="0"/>
              <a:t>Driver and Navigator</a:t>
            </a:r>
          </a:p>
          <a:p>
            <a:r>
              <a:rPr lang="en-US" dirty="0"/>
              <a:t>Explanation of Remote Pair Programming (Teams of 2 or 3)</a:t>
            </a:r>
          </a:p>
          <a:p>
            <a:r>
              <a:rPr lang="en-US" b="1" dirty="0"/>
              <a:t>Explanation of (Driver, Navigator) Reviewer Role (Teams of 3)</a:t>
            </a:r>
          </a:p>
          <a:p>
            <a:r>
              <a:rPr lang="en-US" b="1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for using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5B4-4BA7-42BC-958E-79F1D495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 control is syncing help for developers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1E76-D6D1-4A42-B177-30B7A5ED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Your changes are broken into "chunks" called commits that can change multiple files at one time on a local copy</a:t>
            </a:r>
          </a:p>
          <a:p>
            <a:r>
              <a:rPr lang="en-US" dirty="0">
                <a:cs typeface="Calibri"/>
              </a:rPr>
              <a:t>You only sync with the shared repository when you intend to</a:t>
            </a:r>
          </a:p>
          <a:p>
            <a:r>
              <a:rPr lang="en-US" dirty="0">
                <a:cs typeface="Calibri"/>
              </a:rPr>
              <a:t>Source controls system allows you to go back to any historical version</a:t>
            </a:r>
          </a:p>
          <a:p>
            <a:r>
              <a:rPr lang="en-US" dirty="0">
                <a:cs typeface="Calibri"/>
              </a:rPr>
              <a:t>The source control system will prevent you from accidentally destroying someone else changes by overwriting files they changed</a:t>
            </a:r>
          </a:p>
        </p:txBody>
      </p:sp>
    </p:spTree>
    <p:extLst>
      <p:ext uri="{BB962C8B-B14F-4D97-AF65-F5344CB8AC3E}">
        <p14:creationId xmlns:p14="http://schemas.microsoft.com/office/powerpoint/2010/main" val="335277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B913BF-6C76-EC73-3B65-9AB5C0A8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" y="0"/>
            <a:ext cx="10728603" cy="44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ABB40-2A3C-31B5-D3F3-BA84E0F0802C}"/>
              </a:ext>
            </a:extLst>
          </p:cNvPr>
          <p:cNvSpPr txBox="1"/>
          <p:nvPr/>
        </p:nvSpPr>
        <p:spPr>
          <a:xfrm>
            <a:off x="512644" y="4924338"/>
            <a:ext cx="1072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</a:t>
            </a:r>
            <a:r>
              <a:rPr lang="en-US" dirty="0"/>
              <a:t> student should do this and </a:t>
            </a:r>
            <a:r>
              <a:rPr lang="en-US" b="1" dirty="0"/>
              <a:t>CREATE</a:t>
            </a:r>
            <a:r>
              <a:rPr lang="en-US" dirty="0"/>
              <a:t> the team with the proper name from the Team/TA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SECOND/THIRD</a:t>
            </a:r>
            <a:r>
              <a:rPr lang="en-US" dirty="0"/>
              <a:t> team members should </a:t>
            </a:r>
            <a:r>
              <a:rPr lang="en-US" b="1" dirty="0"/>
              <a:t>JOIN</a:t>
            </a:r>
            <a:r>
              <a:rPr lang="en-US" dirty="0"/>
              <a:t> the team that the first student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this team is created, then a code repository (repo) is generated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new code repo is where you will be storing your code for the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52533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70A74A-4001-5EB8-B315-10055B05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67" y="0"/>
            <a:ext cx="9110444" cy="5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80D00-234C-9651-18AB-C5FC76354D14}"/>
              </a:ext>
            </a:extLst>
          </p:cNvPr>
          <p:cNvSpPr txBox="1"/>
          <p:nvPr/>
        </p:nvSpPr>
        <p:spPr>
          <a:xfrm>
            <a:off x="343950" y="5419288"/>
            <a:ext cx="1132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repo you created and team members joined is located in the GitHub “Cloud”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</a:t>
            </a:r>
            <a:r>
              <a:rPr lang="en-US" b="1" dirty="0"/>
              <a:t>CLONE</a:t>
            </a:r>
            <a:r>
              <a:rPr lang="en-US" dirty="0"/>
              <a:t> the repo locally, which means you copy the files to your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make changes and </a:t>
            </a:r>
            <a:r>
              <a:rPr lang="en-US" b="1" dirty="0"/>
              <a:t>PUSH</a:t>
            </a:r>
            <a:r>
              <a:rPr lang="en-US" dirty="0"/>
              <a:t> them back into the GitHub “Cloud” for safe keeping and to share with teammates</a:t>
            </a:r>
          </a:p>
        </p:txBody>
      </p:sp>
    </p:spTree>
    <p:extLst>
      <p:ext uri="{BB962C8B-B14F-4D97-AF65-F5344CB8AC3E}">
        <p14:creationId xmlns:p14="http://schemas.microsoft.com/office/powerpoint/2010/main" val="351633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>
          <a:xfrm>
            <a:off x="1905000" y="990600"/>
            <a:ext cx="8610600" cy="5016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Version control tracks multiple versions</a:t>
            </a:r>
          </a:p>
          <a:p>
            <a:pPr lvl="1"/>
            <a:r>
              <a:rPr lang="en-US" dirty="0"/>
              <a:t>Enables old versions to be recovered</a:t>
            </a:r>
          </a:p>
          <a:p>
            <a:pPr lvl="1"/>
            <a:r>
              <a:rPr lang="en-US" dirty="0"/>
              <a:t>Allows multiple versions to exist simultaneously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Always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Pull BEFORE </a:t>
            </a:r>
            <a:r>
              <a:rPr lang="en-US" dirty="0"/>
              <a:t>working</a:t>
            </a:r>
          </a:p>
          <a:p>
            <a:pPr lvl="1"/>
            <a:r>
              <a:rPr lang="en-US" b="1" dirty="0"/>
              <a:t>Make changes (Edit)</a:t>
            </a:r>
          </a:p>
          <a:p>
            <a:pPr lvl="1"/>
            <a:r>
              <a:rPr lang="en-US" b="1" dirty="0"/>
              <a:t>Commit </a:t>
            </a:r>
            <a:r>
              <a:rPr lang="en-US" dirty="0"/>
              <a:t>changes with a good message</a:t>
            </a:r>
          </a:p>
          <a:p>
            <a:pPr lvl="1"/>
            <a:r>
              <a:rPr lang="en-US" b="1" dirty="0"/>
              <a:t>Pull AGAIN </a:t>
            </a:r>
            <a:r>
              <a:rPr lang="en-US" dirty="0"/>
              <a:t>before committing</a:t>
            </a:r>
          </a:p>
          <a:p>
            <a:pPr lvl="1"/>
            <a:r>
              <a:rPr lang="en-US" b="1" dirty="0"/>
              <a:t>Push</a:t>
            </a:r>
            <a:endParaRPr lang="en-US" dirty="0"/>
          </a:p>
          <a:p>
            <a:r>
              <a:rPr lang="en-US" b="1" dirty="0"/>
              <a:t>Communicate</a:t>
            </a:r>
            <a:r>
              <a:rPr lang="en-US" dirty="0"/>
              <a:t> with teammates so you don’t edit the same code simultaneously</a:t>
            </a:r>
          </a:p>
          <a:p>
            <a:pPr lvl="1"/>
            <a:r>
              <a:rPr lang="en-US" dirty="0"/>
              <a:t>Pair programming ameliorates this issue 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Team Version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0" y="6248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9340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6BE1-264B-43B1-B218-7023B484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basic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9335-CAD9-4385-92F4-621D1AA88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Commit your changes with a good commit message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PULL again just in case something else go updated when you were working (i.e. your partner made a change)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When you are finished, you combine all your changes into a PUSH that makes changes to the shared repository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2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What if Two+ People Edit the Same Code?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275844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9136" y="1295400"/>
            <a:ext cx="1219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Math.java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8336" y="281940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2568" y="4000500"/>
            <a:ext cx="16002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commits and pushes changes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3342" y="3951469"/>
            <a:ext cx="1725168" cy="79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attempts to commit and push changes</a:t>
            </a:r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>
            <a:off x="5888736" y="1981200"/>
            <a:ext cx="130606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4" idx="0"/>
          </p:cNvCxnSpPr>
          <p:nvPr/>
        </p:nvCxnSpPr>
        <p:spPr>
          <a:xfrm flipH="1">
            <a:off x="4582668" y="1981200"/>
            <a:ext cx="13060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8" idx="0"/>
          </p:cNvCxnSpPr>
          <p:nvPr/>
        </p:nvCxnSpPr>
        <p:spPr>
          <a:xfrm>
            <a:off x="4582668" y="3444240"/>
            <a:ext cx="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7194804" y="3505200"/>
            <a:ext cx="1081122" cy="4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3400" y="4897166"/>
            <a:ext cx="10600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00600" y="558546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Math.java</a:t>
            </a:r>
          </a:p>
        </p:txBody>
      </p:sp>
      <p:cxnSp>
        <p:nvCxnSpPr>
          <p:cNvPr id="24" name="Straight Arrow Connector 23"/>
          <p:cNvCxnSpPr>
            <a:stCxn id="8" idx="2"/>
            <a:endCxn id="22" idx="0"/>
          </p:cNvCxnSpPr>
          <p:nvPr/>
        </p:nvCxnSpPr>
        <p:spPr>
          <a:xfrm>
            <a:off x="4582668" y="4808220"/>
            <a:ext cx="1018032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8" idx="0"/>
          </p:cNvCxnSpPr>
          <p:nvPr/>
        </p:nvCxnSpPr>
        <p:spPr>
          <a:xfrm>
            <a:off x="8275926" y="4749616"/>
            <a:ext cx="407523" cy="14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94804" y="5328195"/>
            <a:ext cx="3224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control system cannot </a:t>
            </a:r>
          </a:p>
          <a:p>
            <a:r>
              <a:rPr lang="en-US" dirty="0"/>
              <a:t>resolve multiple changes on the </a:t>
            </a:r>
          </a:p>
          <a:p>
            <a:r>
              <a:rPr lang="en-US" dirty="0"/>
              <a:t>same code, Bob should have </a:t>
            </a:r>
          </a:p>
          <a:p>
            <a:r>
              <a:rPr lang="en-US" dirty="0"/>
              <a:t>updated and resolved conflicts</a:t>
            </a:r>
          </a:p>
          <a:p>
            <a:r>
              <a:rPr lang="en-US" dirty="0"/>
              <a:t>before committing.</a:t>
            </a:r>
          </a:p>
        </p:txBody>
      </p:sp>
    </p:spTree>
    <p:extLst>
      <p:ext uri="{BB962C8B-B14F-4D97-AF65-F5344CB8AC3E}">
        <p14:creationId xmlns:p14="http://schemas.microsoft.com/office/powerpoint/2010/main" val="426592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Version Control Simple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57400" y="1828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Edit +</a:t>
            </a:r>
          </a:p>
          <a:p>
            <a:pPr algn="ctr">
              <a:defRPr/>
            </a:pPr>
            <a:r>
              <a:rPr lang="en-US" sz="2400" dirty="0"/>
              <a:t>Commit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5257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0" y="5257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 rot="16200000" flipH="1">
            <a:off x="3352800" y="2362200"/>
            <a:ext cx="60960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4" idx="1"/>
          </p:cNvCxnSpPr>
          <p:nvPr/>
        </p:nvCxnSpPr>
        <p:spPr>
          <a:xfrm>
            <a:off x="5257800" y="3810001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0"/>
          </p:cNvCxnSpPr>
          <p:nvPr/>
        </p:nvCxnSpPr>
        <p:spPr>
          <a:xfrm rot="5400000">
            <a:off x="7277101" y="4762503"/>
            <a:ext cx="990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  <a:endCxn id="6" idx="3"/>
          </p:cNvCxnSpPr>
          <p:nvPr/>
        </p:nvCxnSpPr>
        <p:spPr>
          <a:xfrm rot="10800000">
            <a:off x="5257800" y="5715001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5" idx="2"/>
          </p:cNvCxnSpPr>
          <p:nvPr/>
        </p:nvCxnSpPr>
        <p:spPr>
          <a:xfrm rot="5400000" flipH="1" flipV="1">
            <a:off x="3848101" y="4762503"/>
            <a:ext cx="9906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86600" y="1752602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and </a:t>
            </a:r>
          </a:p>
          <a:p>
            <a:pPr algn="ctr">
              <a:defRPr/>
            </a:pPr>
            <a:r>
              <a:rPr lang="en-US" sz="2800" dirty="0"/>
              <a:t>Commit often!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3624" y="5257800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 BEFORE pushing!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199" y="3255156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 BEFORE editing!</a:t>
            </a:r>
          </a:p>
        </p:txBody>
      </p:sp>
    </p:spTree>
    <p:extLst>
      <p:ext uri="{BB962C8B-B14F-4D97-AF65-F5344CB8AC3E}">
        <p14:creationId xmlns:p14="http://schemas.microsoft.com/office/powerpoint/2010/main" val="8676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0E6-1BD8-466D-9241-BA489FFC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more complicated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37E5-AD45-4651-9B58-E9BF9C47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1" y="1578222"/>
            <a:ext cx="11618754" cy="483136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</a:t>
            </a:r>
            <a:r>
              <a:rPr lang="en-US" i="1" dirty="0">
                <a:cs typeface="Calibri"/>
              </a:rPr>
              <a:t>try</a:t>
            </a:r>
            <a:r>
              <a:rPr lang="en-US" dirty="0">
                <a:cs typeface="Calibri"/>
              </a:rPr>
              <a:t> to COMMIT and PUSH, but it fails because your code was not up to date </a:t>
            </a:r>
          </a:p>
          <a:p>
            <a:pPr lvl="1"/>
            <a:r>
              <a:rPr lang="en-US" dirty="0">
                <a:cs typeface="Calibri"/>
              </a:rPr>
              <a:t>On the PUSH, git usually gives an error reading: ''not fast forward"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So, you PULL again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system, git potentially marks several of the code files to be in conflict, you fix the conflicts in your code by making more edits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test your code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stage the changed files (ADD)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COMMIT and PUSH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06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Fixing conflicts – what it looks like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6005-C50F-4DD6-BE44-169264692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457426" cy="36845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SomeCode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&gt;&gt;&gt;&gt;&gt;&gt;&gt;&gt;&gt; HEAD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YourCode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==========</a:t>
            </a: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TheirCode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&lt;&lt;&lt;&lt;&lt;&lt;&lt;&lt;&lt;&lt;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MoreCode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8A251-B812-41E5-9358-06C7F4070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2301" y="2505075"/>
            <a:ext cx="59330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You will see eclipse errors – do not get weirded out</a:t>
            </a:r>
          </a:p>
          <a:p>
            <a:pPr marL="457200" indent="-457200"/>
            <a:r>
              <a:rPr lang="en-US" dirty="0">
                <a:cs typeface="Calibri"/>
              </a:rPr>
              <a:t>Realize that you are merging two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branches</a:t>
            </a:r>
            <a:r>
              <a:rPr lang="en-US" dirty="0">
                <a:cs typeface="Calibri"/>
              </a:rPr>
              <a:t> of the code</a:t>
            </a:r>
          </a:p>
          <a:p>
            <a:pPr marL="457200" indent="-457200"/>
            <a:r>
              <a:rPr lang="en-US" dirty="0">
                <a:cs typeface="Calibri"/>
              </a:rPr>
              <a:t>Edit the code to fix the problems</a:t>
            </a:r>
          </a:p>
          <a:p>
            <a:pPr marL="457200" indent="-457200"/>
            <a:r>
              <a:rPr lang="en-US" dirty="0">
                <a:cs typeface="Calibri"/>
              </a:rPr>
              <a:t>Do not forget to test</a:t>
            </a:r>
          </a:p>
          <a:p>
            <a:pPr marL="457200" indent="-457200"/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3A631-FE84-40AC-8C51-A94A2A2705E7}"/>
              </a:ext>
            </a:extLst>
          </p:cNvPr>
          <p:cNvSpPr/>
          <p:nvPr/>
        </p:nvSpPr>
        <p:spPr>
          <a:xfrm>
            <a:off x="714703" y="2165131"/>
            <a:ext cx="3993931" cy="41515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939691-277B-4B5C-9345-4A14D6D50482}"/>
              </a:ext>
            </a:extLst>
          </p:cNvPr>
          <p:cNvSpPr/>
          <p:nvPr/>
        </p:nvSpPr>
        <p:spPr>
          <a:xfrm>
            <a:off x="2065401" y="1835456"/>
            <a:ext cx="146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Calibri Light"/>
              </a:rPr>
              <a:t>SomeFile.java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2CE367-D089-4DF2-8EB6-4F3A54D07AF9}"/>
              </a:ext>
            </a:extLst>
          </p:cNvPr>
          <p:cNvCxnSpPr>
            <a:cxnSpLocks/>
          </p:cNvCxnSpPr>
          <p:nvPr/>
        </p:nvCxnSpPr>
        <p:spPr>
          <a:xfrm flipH="1">
            <a:off x="3163614" y="3657600"/>
            <a:ext cx="2690651" cy="13348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C0513E-716A-402C-B79E-27DC174CEA3F}"/>
              </a:ext>
            </a:extLst>
          </p:cNvPr>
          <p:cNvCxnSpPr>
            <a:cxnSpLocks/>
          </p:cNvCxnSpPr>
          <p:nvPr/>
        </p:nvCxnSpPr>
        <p:spPr>
          <a:xfrm flipH="1">
            <a:off x="3068502" y="3657600"/>
            <a:ext cx="2785763" cy="1891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Reduce the Occurrence of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Always PULL before you begin coding</a:t>
            </a:r>
          </a:p>
          <a:p>
            <a:r>
              <a:rPr lang="en-US" dirty="0">
                <a:cs typeface="Calibri"/>
              </a:rPr>
              <a:t>Quickly COMMIT/PUSH after you finish</a:t>
            </a:r>
          </a:p>
          <a:p>
            <a:r>
              <a:rPr lang="en-US" dirty="0">
                <a:cs typeface="Calibri"/>
              </a:rPr>
              <a:t>Pair program so each member of the team is not  modifying the same code in two DIFFERENT local copies at the same time</a:t>
            </a:r>
          </a:p>
          <a:p>
            <a:r>
              <a:rPr lang="en-US" dirty="0">
                <a:hlinkClick r:id="rId2"/>
              </a:rPr>
              <a:t>https://www.codetogether.com/</a:t>
            </a:r>
            <a:r>
              <a:rPr lang="en-US" dirty="0"/>
              <a:t> Eclipse plugin allows you to both edit, but it is only linked to ONE local set of files.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00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30618"/>
            <a:ext cx="9144000" cy="4525962"/>
          </a:xfrm>
        </p:spPr>
        <p:txBody>
          <a:bodyPr>
            <a:normAutofit/>
          </a:bodyPr>
          <a:lstStyle/>
          <a:p>
            <a:r>
              <a:rPr lang="en-US" dirty="0"/>
              <a:t>Working in pairs on a single computer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 </a:t>
            </a:r>
          </a:p>
          <a:p>
            <a:r>
              <a:rPr lang="en-US" dirty="0"/>
              <a:t>Enable the pair to produce higher quality code than that produced by the sum of their individual efforts</a:t>
            </a:r>
          </a:p>
          <a:p>
            <a:pPr lvl="1"/>
            <a:r>
              <a:rPr lang="en-US" dirty="0"/>
              <a:t>Reduces number of errors</a:t>
            </a:r>
          </a:p>
          <a:p>
            <a:pPr lvl="1"/>
            <a:r>
              <a:rPr lang="en-US" dirty="0"/>
              <a:t>Saves time in the long run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62518"/>
            <a:ext cx="10515600" cy="1325563"/>
          </a:xfrm>
        </p:spPr>
        <p:txBody>
          <a:bodyPr/>
          <a:lstStyle/>
          <a:p>
            <a:r>
              <a:rPr lang="en-US" dirty="0"/>
              <a:t>Pair Programming (Normally)</a:t>
            </a:r>
          </a:p>
        </p:txBody>
      </p:sp>
      <p:pic>
        <p:nvPicPr>
          <p:cNvPr id="5" name="Picture 2" descr="http://don-jai.com/wp-content/uploads/2009/05/pair_programming2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10517" r="7065" b="11483"/>
          <a:stretch/>
        </p:blipFill>
        <p:spPr bwMode="auto">
          <a:xfrm>
            <a:off x="4995760" y="3569888"/>
            <a:ext cx="4744529" cy="3105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5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06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  <a:hlinkClick r:id="rId2"/>
              </a:rPr>
              <a:t>Git</a:t>
            </a:r>
            <a:r>
              <a:rPr lang="en-US" dirty="0">
                <a:cs typeface="Calibri Light"/>
                <a:hlinkClick r:id="rId2"/>
              </a:rPr>
              <a:t> Problem Resolution Guide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90" y="1422669"/>
            <a:ext cx="120990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to update to latest version of code </a:t>
            </a:r>
            <a:r>
              <a:rPr lang="en-US" b="1" u="sng" dirty="0"/>
              <a:t>when you don’t care about your local changes</a:t>
            </a:r>
            <a:r>
              <a:rPr lang="en-US" dirty="0"/>
              <a:t> (i.e. Team-&gt;Pull gives a “</a:t>
            </a:r>
            <a:r>
              <a:rPr lang="en-US" dirty="0">
                <a:cs typeface="Calibri"/>
              </a:rPr>
              <a:t>'not fast forward“ error)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Replace With-&gt; HEAD and then Pull (removes all local changes)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Still unable to Pull?</a:t>
            </a:r>
          </a:p>
          <a:p>
            <a:pPr marL="1371600" lvl="2" indent="-457200" fontAlgn="base">
              <a:buFont typeface="+mj-lt"/>
              <a:buAutoNum type="alphaLcPeriod"/>
            </a:pPr>
            <a:r>
              <a:rPr lang="en-US" dirty="0"/>
              <a:t>Simply delete project and re-clone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Want to revert to an earlier commit? Simplest way: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clone the repo again as a </a:t>
            </a:r>
            <a:r>
              <a:rPr lang="en-US" u="sng" dirty="0"/>
              <a:t>new project</a:t>
            </a:r>
            <a:r>
              <a:rPr lang="en-US" dirty="0"/>
              <a:t> (use a different name for new project)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checkout the version you want (</a:t>
            </a:r>
            <a:r>
              <a:rPr lang="en-US" u="sng" dirty="0">
                <a:hlinkClick r:id="rId3"/>
              </a:rPr>
              <a:t>How to go to previous commits in eclipse and </a:t>
            </a:r>
            <a:r>
              <a:rPr lang="en-US" u="sng" dirty="0" err="1">
                <a:hlinkClick r:id="rId3"/>
              </a:rPr>
              <a:t>egit</a:t>
            </a:r>
            <a:r>
              <a:rPr lang="en-US" dirty="0"/>
              <a:t>)</a:t>
            </a:r>
          </a:p>
          <a:p>
            <a:pPr marL="914400" lvl="2" indent="0" fontAlgn="base"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Dr. Holly's Guide on How to Checkout the Git History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copy the files you want from this </a:t>
            </a:r>
            <a:r>
              <a:rPr lang="en-US" u="sng" dirty="0"/>
              <a:t>new project</a:t>
            </a:r>
            <a:r>
              <a:rPr lang="en-US" dirty="0"/>
              <a:t> into your original and then commit + push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delete the </a:t>
            </a:r>
            <a:r>
              <a:rPr lang="en-US" u="sng" dirty="0"/>
              <a:t>new project</a:t>
            </a:r>
            <a:r>
              <a:rPr lang="en-US" dirty="0"/>
              <a:t> since you don't want to get them mixed up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83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35976" y="-81976"/>
            <a:ext cx="10515600" cy="1325563"/>
          </a:xfrm>
        </p:spPr>
        <p:txBody>
          <a:bodyPr/>
          <a:lstStyle/>
          <a:p>
            <a:r>
              <a:rPr lang="en-US" dirty="0"/>
              <a:t>Code Together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8014" y="1227136"/>
            <a:ext cx="2786673" cy="1469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time, both Driver and Navigator)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84998" y="5037956"/>
            <a:ext cx="4652109" cy="1737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+ Navigator work together to make progress and then save their files </a:t>
            </a:r>
          </a:p>
          <a:p>
            <a:pPr algn="ctr">
              <a:defRPr/>
            </a:pPr>
            <a:r>
              <a:rPr lang="en-US" sz="2400" dirty="0"/>
              <a:t>(only on Driver’s computer)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73583" y="1237236"/>
            <a:ext cx="1828800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  <a:p>
            <a:pPr algn="ctr">
              <a:defRPr/>
            </a:pPr>
            <a:r>
              <a:rPr lang="en-US" sz="2400" dirty="0"/>
              <a:t>(Driver’s computer)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4645" y="4914622"/>
            <a:ext cx="3438768" cy="12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Driver: Commit + Push</a:t>
            </a:r>
          </a:p>
          <a:p>
            <a:pPr algn="ctr">
              <a:defRPr/>
            </a:pPr>
            <a:r>
              <a:rPr lang="en-US" sz="2400" dirty="0"/>
              <a:t>(files are now on Driver and github.com)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03261" y="510286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24688" y="1684337"/>
            <a:ext cx="431311" cy="54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5384799" y="1689798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565662" y="2482696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432062" y="5485057"/>
            <a:ext cx="552937" cy="11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41439" y="4520358"/>
            <a:ext cx="3177" cy="3942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173415" y="5523515"/>
            <a:ext cx="429845" cy="50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984999" y="927394"/>
            <a:ext cx="3292232" cy="1587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initiates a </a:t>
            </a:r>
            <a:r>
              <a:rPr lang="en-US" sz="2400" dirty="0" err="1"/>
              <a:t>CodeTogether</a:t>
            </a:r>
            <a:r>
              <a:rPr lang="en-US" sz="2400" dirty="0"/>
              <a:t> session and shares it with Navigator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24432" y="3054559"/>
            <a:ext cx="3352799" cy="1607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 connects and then watches and gives feedback via phone/conference call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561937" y="4503912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6869" y="6017262"/>
            <a:ext cx="154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just to be safe here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41212" y="3286873"/>
            <a:ext cx="3946771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Navigator: Pull</a:t>
            </a:r>
          </a:p>
          <a:p>
            <a:pPr algn="ctr">
              <a:defRPr/>
            </a:pPr>
            <a:r>
              <a:rPr lang="en-US" sz="2400" dirty="0"/>
              <a:t>(files are now on Driver, Navigator, AND github.com)</a:t>
            </a:r>
          </a:p>
        </p:txBody>
      </p:sp>
      <p:cxnSp>
        <p:nvCxnSpPr>
          <p:cNvPr id="29" name="Straight Arrow Connector 28"/>
          <p:cNvCxnSpPr>
            <a:endCxn id="5" idx="2"/>
          </p:cNvCxnSpPr>
          <p:nvPr/>
        </p:nvCxnSpPr>
        <p:spPr>
          <a:xfrm flipV="1">
            <a:off x="2450852" y="2454275"/>
            <a:ext cx="2037131" cy="8325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8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>
            <a:endCxn id="51" idx="1"/>
          </p:cNvCxnSpPr>
          <p:nvPr/>
        </p:nvCxnSpPr>
        <p:spPr>
          <a:xfrm>
            <a:off x="3805736" y="6178967"/>
            <a:ext cx="5369558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3"/>
            <a:endCxn id="33" idx="1"/>
          </p:cNvCxnSpPr>
          <p:nvPr/>
        </p:nvCxnSpPr>
        <p:spPr>
          <a:xfrm>
            <a:off x="3805736" y="1407901"/>
            <a:ext cx="5369558" cy="118724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20478" y="-337698"/>
            <a:ext cx="10515600" cy="1325563"/>
          </a:xfrm>
        </p:spPr>
        <p:txBody>
          <a:bodyPr/>
          <a:lstStyle/>
          <a:p>
            <a:r>
              <a:rPr lang="en-US" dirty="0"/>
              <a:t>Remote Programming Code Edits Visualized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445890" y="900084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cxnSp>
        <p:nvCxnSpPr>
          <p:cNvPr id="8" name="Straight Arrow Connector 7"/>
          <p:cNvCxnSpPr>
            <a:endCxn id="32" idx="1"/>
          </p:cNvCxnSpPr>
          <p:nvPr/>
        </p:nvCxnSpPr>
        <p:spPr>
          <a:xfrm>
            <a:off x="3805736" y="1403004"/>
            <a:ext cx="1640154" cy="119214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75294" y="900085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1019063" y="904981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2" name="Rounded Rectangle 31"/>
          <p:cNvSpPr/>
          <p:nvPr/>
        </p:nvSpPr>
        <p:spPr>
          <a:xfrm>
            <a:off x="5445890" y="2092228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33" name="Rounded Rectangle 32"/>
          <p:cNvSpPr/>
          <p:nvPr/>
        </p:nvSpPr>
        <p:spPr>
          <a:xfrm>
            <a:off x="9175294" y="2092229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4" name="Rounded Rectangle 33"/>
          <p:cNvSpPr/>
          <p:nvPr/>
        </p:nvSpPr>
        <p:spPr>
          <a:xfrm>
            <a:off x="1019063" y="2097125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5" name="Rounded Rectangle 34"/>
          <p:cNvSpPr/>
          <p:nvPr/>
        </p:nvSpPr>
        <p:spPr>
          <a:xfrm>
            <a:off x="5445890" y="3284372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9175294" y="3284373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1019063" y="3289269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8" name="Rounded Rectangle 37"/>
          <p:cNvSpPr/>
          <p:nvPr/>
        </p:nvSpPr>
        <p:spPr>
          <a:xfrm>
            <a:off x="5445890" y="4476516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75294" y="4476517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40" name="Rounded Rectangle 39"/>
          <p:cNvSpPr/>
          <p:nvPr/>
        </p:nvSpPr>
        <p:spPr>
          <a:xfrm>
            <a:off x="1019063" y="4481413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4421" y="107756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27566" y="2543383"/>
            <a:ext cx="67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Edit</a:t>
            </a:r>
          </a:p>
        </p:txBody>
      </p:sp>
      <p:cxnSp>
        <p:nvCxnSpPr>
          <p:cNvPr id="43" name="Straight Arrow Connector 42"/>
          <p:cNvCxnSpPr>
            <a:endCxn id="40" idx="3"/>
          </p:cNvCxnSpPr>
          <p:nvPr/>
        </p:nvCxnSpPr>
        <p:spPr>
          <a:xfrm flipH="1">
            <a:off x="3805736" y="4138047"/>
            <a:ext cx="1640155" cy="84628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919994" y="2885111"/>
            <a:ext cx="615145" cy="124803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33298" y="3787292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Commit +</a:t>
            </a:r>
          </a:p>
          <a:p>
            <a:r>
              <a:rPr lang="en-US" sz="2400" b="1" dirty="0"/>
              <a:t>Push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445890" y="5676047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9175294" y="5676048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19063" y="5680944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23557" name="Rectangle 23556"/>
          <p:cNvSpPr/>
          <p:nvPr/>
        </p:nvSpPr>
        <p:spPr>
          <a:xfrm>
            <a:off x="3878823" y="575985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Pull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85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353811-AF6E-D3E0-C0CC-A0F32854F442}"/>
              </a:ext>
            </a:extLst>
          </p:cNvPr>
          <p:cNvGrpSpPr/>
          <p:nvPr/>
        </p:nvGrpSpPr>
        <p:grpSpPr>
          <a:xfrm>
            <a:off x="508901" y="445627"/>
            <a:ext cx="1320840" cy="1515240"/>
            <a:chOff x="508901" y="445627"/>
            <a:chExt cx="1320840" cy="15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14:cNvPr>
                <p14:cNvContentPartPr/>
                <p14:nvPr/>
              </p14:nvContentPartPr>
              <p14:xfrm>
                <a:off x="1217021" y="746227"/>
                <a:ext cx="91440" cy="85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8381" y="737587"/>
                  <a:ext cx="1090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14:cNvPr>
                <p14:cNvContentPartPr/>
                <p14:nvPr/>
              </p14:nvContentPartPr>
              <p14:xfrm>
                <a:off x="508901" y="445627"/>
                <a:ext cx="1320840" cy="151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261" y="436627"/>
                  <a:ext cx="1338480" cy="15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5EBD8C-6B22-E13E-0B2F-E5E51E25779A}"/>
              </a:ext>
            </a:extLst>
          </p:cNvPr>
          <p:cNvGrpSpPr/>
          <p:nvPr/>
        </p:nvGrpSpPr>
        <p:grpSpPr>
          <a:xfrm>
            <a:off x="786821" y="455707"/>
            <a:ext cx="1731960" cy="1451160"/>
            <a:chOff x="786821" y="455707"/>
            <a:chExt cx="173196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14:cNvPr>
                <p14:cNvContentPartPr/>
                <p14:nvPr/>
              </p14:nvContentPartPr>
              <p14:xfrm>
                <a:off x="1350581" y="710587"/>
                <a:ext cx="640440" cy="73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1941" y="701947"/>
                  <a:ext cx="65808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14:cNvPr>
                <p14:cNvContentPartPr/>
                <p14:nvPr/>
              </p14:nvContentPartPr>
              <p14:xfrm>
                <a:off x="786821" y="455707"/>
                <a:ext cx="1731960" cy="145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181" y="447067"/>
                  <a:ext cx="1749600" cy="146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9607-35E6-46B4-9205-E7F05D92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3" y="0"/>
            <a:ext cx="12202373" cy="49993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CE1CCF-A2FC-609B-9720-C8172891A2A0}"/>
              </a:ext>
            </a:extLst>
          </p:cNvPr>
          <p:cNvGrpSpPr/>
          <p:nvPr/>
        </p:nvGrpSpPr>
        <p:grpSpPr>
          <a:xfrm>
            <a:off x="4040141" y="2714347"/>
            <a:ext cx="1674720" cy="1623600"/>
            <a:chOff x="4040141" y="2714347"/>
            <a:chExt cx="1674720" cy="16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14:cNvPr>
                <p14:cNvContentPartPr/>
                <p14:nvPr/>
              </p14:nvContentPartPr>
              <p14:xfrm>
                <a:off x="4724501" y="3085147"/>
                <a:ext cx="574200" cy="82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5861" y="3076147"/>
                  <a:ext cx="59184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14:cNvPr>
                <p14:cNvContentPartPr/>
                <p14:nvPr/>
              </p14:nvContentPartPr>
              <p14:xfrm>
                <a:off x="4040141" y="2714347"/>
                <a:ext cx="1674720" cy="162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31141" y="2705707"/>
                  <a:ext cx="1692360" cy="164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B7B69-69B2-0623-F44B-3049261441CB}"/>
              </a:ext>
            </a:extLst>
          </p:cNvPr>
          <p:cNvGrpSpPr/>
          <p:nvPr/>
        </p:nvGrpSpPr>
        <p:grpSpPr>
          <a:xfrm>
            <a:off x="1523741" y="2285227"/>
            <a:ext cx="1746720" cy="1765800"/>
            <a:chOff x="1523741" y="2285227"/>
            <a:chExt cx="1746720" cy="17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14:cNvPr>
                <p14:cNvContentPartPr/>
                <p14:nvPr/>
              </p14:nvContentPartPr>
              <p14:xfrm>
                <a:off x="1952501" y="2524627"/>
                <a:ext cx="903240" cy="848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3861" y="2515987"/>
                  <a:ext cx="9208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14:cNvPr>
                <p14:cNvContentPartPr/>
                <p14:nvPr/>
              </p14:nvContentPartPr>
              <p14:xfrm>
                <a:off x="2447141" y="2617147"/>
                <a:ext cx="195480" cy="112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38501" y="2608147"/>
                  <a:ext cx="2131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14:cNvPr>
                <p14:cNvContentPartPr/>
                <p14:nvPr/>
              </p14:nvContentPartPr>
              <p14:xfrm>
                <a:off x="1523741" y="2285227"/>
                <a:ext cx="1746720" cy="176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4741" y="2276227"/>
                  <a:ext cx="1764360" cy="178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408DC-9E50-33D9-C562-D04C19DD4E9B}"/>
              </a:ext>
            </a:extLst>
          </p:cNvPr>
          <p:cNvSpPr txBox="1"/>
          <p:nvPr/>
        </p:nvSpPr>
        <p:spPr>
          <a:xfrm>
            <a:off x="5268286" y="240406"/>
            <a:ext cx="650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had been shared on Piazza as well, but here it is again.</a:t>
            </a:r>
          </a:p>
        </p:txBody>
      </p:sp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6255B3-5110-5065-B9CA-9FA64D4C421B}"/>
              </a:ext>
            </a:extLst>
          </p:cNvPr>
          <p:cNvGrpSpPr/>
          <p:nvPr/>
        </p:nvGrpSpPr>
        <p:grpSpPr>
          <a:xfrm>
            <a:off x="1715131" y="2249155"/>
            <a:ext cx="738000" cy="837000"/>
            <a:chOff x="6373661" y="5602987"/>
            <a:chExt cx="7380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14:cNvPr>
                <p14:cNvContentPartPr/>
                <p14:nvPr/>
              </p14:nvContentPartPr>
              <p14:xfrm>
                <a:off x="6718901" y="5779747"/>
                <a:ext cx="84960" cy="427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9901" y="5771107"/>
                  <a:ext cx="102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14:cNvPr>
                <p14:cNvContentPartPr/>
                <p14:nvPr/>
              </p14:nvContentPartPr>
              <p14:xfrm>
                <a:off x="6373661" y="5602987"/>
                <a:ext cx="738000" cy="83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5021" y="5593987"/>
                  <a:ext cx="75564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59159-9EAC-CFED-76F7-AE3F91AC2CC2}"/>
              </a:ext>
            </a:extLst>
          </p:cNvPr>
          <p:cNvGrpSpPr/>
          <p:nvPr/>
        </p:nvGrpSpPr>
        <p:grpSpPr>
          <a:xfrm>
            <a:off x="3471822" y="1376875"/>
            <a:ext cx="568800" cy="605520"/>
            <a:chOff x="9031181" y="6013747"/>
            <a:chExt cx="5688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14:cNvPr>
                <p14:cNvContentPartPr/>
                <p14:nvPr/>
              </p14:nvContentPartPr>
              <p14:xfrm>
                <a:off x="9252581" y="6175027"/>
                <a:ext cx="18288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43941" y="6166027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14:cNvPr>
                <p14:cNvContentPartPr/>
                <p14:nvPr/>
              </p14:nvContentPartPr>
              <p14:xfrm>
                <a:off x="9031181" y="6013747"/>
                <a:ext cx="568800" cy="60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2541" y="6004747"/>
                  <a:ext cx="586440" cy="62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CBCDD-44AE-163E-9C3A-C7D15C2B48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4220" y="690575"/>
            <a:ext cx="6128056" cy="22390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5FC36BC-02F5-A48B-672B-15CD4CCEF3E0}"/>
              </a:ext>
            </a:extLst>
          </p:cNvPr>
          <p:cNvGrpSpPr/>
          <p:nvPr/>
        </p:nvGrpSpPr>
        <p:grpSpPr>
          <a:xfrm>
            <a:off x="9004379" y="1949275"/>
            <a:ext cx="593280" cy="599760"/>
            <a:chOff x="6647981" y="4731067"/>
            <a:chExt cx="59328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14:cNvPr>
                <p14:cNvContentPartPr/>
                <p14:nvPr/>
              </p14:nvContentPartPr>
              <p14:xfrm>
                <a:off x="6910061" y="4872547"/>
                <a:ext cx="315000" cy="35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01421" y="4863547"/>
                  <a:ext cx="332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14:cNvPr>
                <p14:cNvContentPartPr/>
                <p14:nvPr/>
              </p14:nvContentPartPr>
              <p14:xfrm>
                <a:off x="6647981" y="4731067"/>
                <a:ext cx="593280" cy="59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9341" y="4722067"/>
                  <a:ext cx="610920" cy="61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D363E-CA01-10C8-C40D-105C57BA307A}"/>
              </a:ext>
            </a:extLst>
          </p:cNvPr>
          <p:cNvGrpSpPr/>
          <p:nvPr/>
        </p:nvGrpSpPr>
        <p:grpSpPr>
          <a:xfrm>
            <a:off x="6307362" y="4601898"/>
            <a:ext cx="579960" cy="666360"/>
            <a:chOff x="6810701" y="4804147"/>
            <a:chExt cx="57996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14:cNvPr>
                <p14:cNvContentPartPr/>
                <p14:nvPr/>
              </p14:nvContentPartPr>
              <p14:xfrm>
                <a:off x="7054421" y="4882267"/>
                <a:ext cx="314280" cy="31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5421" y="4873267"/>
                  <a:ext cx="331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14:cNvPr>
                <p14:cNvContentPartPr/>
                <p14:nvPr/>
              </p14:nvContentPartPr>
              <p14:xfrm>
                <a:off x="7263581" y="4940947"/>
                <a:ext cx="18000" cy="43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4581" y="4931947"/>
                  <a:ext cx="35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14:cNvPr>
                <p14:cNvContentPartPr/>
                <p14:nvPr/>
              </p14:nvContentPartPr>
              <p14:xfrm>
                <a:off x="6810701" y="4804147"/>
                <a:ext cx="579960" cy="66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02061" y="4795507"/>
                  <a:ext cx="59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199" y="925364"/>
            <a:ext cx="10937167" cy="38374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Working in pairs on two different, remote computers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</a:t>
            </a:r>
            <a:r>
              <a:rPr lang="en-US" b="1" u="sng" dirty="0"/>
              <a:t>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</a:t>
            </a:r>
            <a:endParaRPr lang="en-US" dirty="0">
              <a:sym typeface="Wingdings"/>
            </a:endParaRPr>
          </a:p>
          <a:p>
            <a:r>
              <a:rPr lang="en-US" sz="2400" dirty="0"/>
              <a:t>To allow the navigator to see what driver is doing, you must use some kind of tool such as </a:t>
            </a:r>
          </a:p>
          <a:p>
            <a:pPr lvl="1"/>
            <a:r>
              <a:rPr lang="en-US" sz="2000" dirty="0"/>
              <a:t>Screen sharing via MS Team (or Zoom/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allows you to work together through a browser </a:t>
            </a:r>
          </a:p>
          <a:p>
            <a:r>
              <a:rPr lang="en-US" sz="2400" dirty="0"/>
              <a:t>If you have trouble sharing screens because of internet bandwidth issues or find it too clunky: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might be a good tool for you and your partner to use</a:t>
            </a:r>
          </a:p>
          <a:p>
            <a:pPr lvl="1"/>
            <a:r>
              <a:rPr lang="en-US" sz="2000" dirty="0"/>
              <a:t>You could do a phone call or audio only call via MS Teams</a:t>
            </a:r>
          </a:p>
          <a:p>
            <a:r>
              <a:rPr lang="en-US" sz="2400" dirty="0"/>
              <a:t>Similarly, remote pair programming enables the pair to produce higher quality code than that produced by the sum of their individual efforts</a:t>
            </a:r>
          </a:p>
          <a:p>
            <a:pPr lvl="1"/>
            <a:endParaRPr lang="en-US" b="1" u="sng" dirty="0">
              <a:sym typeface="Wingdings"/>
            </a:endParaRP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Pair Programming (</a:t>
            </a:r>
            <a:r>
              <a:rPr lang="en-US" b="1" i="1" dirty="0"/>
              <a:t>Remotely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25" y="4725193"/>
            <a:ext cx="6610487" cy="1925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692" y="4718966"/>
            <a:ext cx="11127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Navigator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6424" y="4718966"/>
            <a:ext cx="7673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912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92DC3-831D-FC1E-1D7C-28281F85364B}"/>
              </a:ext>
            </a:extLst>
          </p:cNvPr>
          <p:cNvGrpSpPr/>
          <p:nvPr/>
        </p:nvGrpSpPr>
        <p:grpSpPr>
          <a:xfrm>
            <a:off x="720581" y="396667"/>
            <a:ext cx="1695960" cy="1449720"/>
            <a:chOff x="720581" y="396667"/>
            <a:chExt cx="1695960" cy="14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14:cNvPr>
                <p14:cNvContentPartPr/>
                <p14:nvPr/>
              </p14:nvContentPartPr>
              <p14:xfrm>
                <a:off x="1223501" y="661987"/>
                <a:ext cx="898920" cy="99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4861" y="653347"/>
                  <a:ext cx="9165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14:cNvPr>
                <p14:cNvContentPartPr/>
                <p14:nvPr/>
              </p14:nvContentPartPr>
              <p14:xfrm>
                <a:off x="720581" y="396667"/>
                <a:ext cx="1695960" cy="144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941" y="387667"/>
                  <a:ext cx="1713600" cy="146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7481-0FCB-63A1-BA66-58A390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TA as time allows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25AE-62AE-BE42-4C72-23D60967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on your UML</a:t>
            </a:r>
          </a:p>
          <a:p>
            <a:r>
              <a:rPr lang="en-US" dirty="0"/>
              <a:t>You can ask general questions </a:t>
            </a:r>
          </a:p>
          <a:p>
            <a:r>
              <a:rPr lang="en-US" dirty="0"/>
              <a:t>You can ask for advice</a:t>
            </a:r>
          </a:p>
          <a:p>
            <a:r>
              <a:rPr lang="en-US" dirty="0"/>
              <a:t>If you have not defined your DNR roles yet, do that now!</a:t>
            </a:r>
          </a:p>
        </p:txBody>
      </p:sp>
    </p:spTree>
    <p:extLst>
      <p:ext uri="{BB962C8B-B14F-4D97-AF65-F5344CB8AC3E}">
        <p14:creationId xmlns:p14="http://schemas.microsoft.com/office/powerpoint/2010/main" val="189998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9A7C-76DB-1BD1-CD52-00EE06D0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75173"/>
            <a:ext cx="10515600" cy="1325563"/>
          </a:xfrm>
        </p:spPr>
        <p:txBody>
          <a:bodyPr/>
          <a:lstStyle/>
          <a:p>
            <a:r>
              <a:rPr lang="en-US" dirty="0"/>
              <a:t>Next Meeting (Milestone 1) with your 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FD3F-CBB8-53CC-2FD2-DBFF50FD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51" y="1951662"/>
            <a:ext cx="4381082" cy="4351338"/>
          </a:xfrm>
        </p:spPr>
        <p:txBody>
          <a:bodyPr/>
          <a:lstStyle/>
          <a:p>
            <a:r>
              <a:rPr lang="en-US" dirty="0"/>
              <a:t>Agenda and Plan</a:t>
            </a:r>
          </a:p>
          <a:p>
            <a:pPr lvl="1"/>
            <a:r>
              <a:rPr lang="en-US" dirty="0"/>
              <a:t>Make sure you are ready to show the TA everything you are responsible for</a:t>
            </a:r>
          </a:p>
          <a:p>
            <a:pPr lvl="1"/>
            <a:r>
              <a:rPr lang="en-US" dirty="0"/>
              <a:t>Must have UML for current and next milestone</a:t>
            </a:r>
          </a:p>
          <a:p>
            <a:pPr lvl="1"/>
            <a:r>
              <a:rPr lang="en-US" dirty="0"/>
              <a:t>Have your code ready to run</a:t>
            </a:r>
          </a:p>
          <a:p>
            <a:pPr lvl="1"/>
            <a:r>
              <a:rPr lang="en-US" dirty="0"/>
              <a:t>Have your git commits ready to show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B465-F53C-BF80-ECF6-68C741CC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58" y="1825625"/>
            <a:ext cx="697327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66" y="62908"/>
            <a:ext cx="10515600" cy="1325563"/>
          </a:xfrm>
        </p:spPr>
        <p:txBody>
          <a:bodyPr/>
          <a:lstStyle/>
          <a:p>
            <a:r>
              <a:rPr lang="en-US" b="1" dirty="0"/>
              <a:t>Things to </a:t>
            </a:r>
            <a:r>
              <a:rPr lang="en-US" sz="8000" b="1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59" y="1306431"/>
            <a:ext cx="11599189" cy="5303596"/>
          </a:xfrm>
        </p:spPr>
        <p:txBody>
          <a:bodyPr>
            <a:normAutofit/>
          </a:bodyPr>
          <a:lstStyle/>
          <a:p>
            <a:r>
              <a:rPr lang="en-US" dirty="0"/>
              <a:t>Meet Regularly – setup times when you will regularly work on the project</a:t>
            </a:r>
          </a:p>
          <a:p>
            <a:r>
              <a:rPr lang="en-US" dirty="0"/>
              <a:t>Talk – not a minute should go by when you are not communicating</a:t>
            </a:r>
          </a:p>
          <a:p>
            <a:r>
              <a:rPr lang="en-US" dirty="0"/>
              <a:t>Listen – each partner should be fully involved in the project</a:t>
            </a:r>
          </a:p>
          <a:p>
            <a:r>
              <a:rPr lang="en-US" dirty="0"/>
              <a:t>Rotate Roles – change roles to gain new perspectives and share the work</a:t>
            </a:r>
          </a:p>
          <a:p>
            <a:r>
              <a:rPr lang="en-US" dirty="0"/>
              <a:t>Be Patient – It’s a virtue, by explaining yourself, you help yourself learn</a:t>
            </a:r>
          </a:p>
          <a:p>
            <a:r>
              <a:rPr lang="en-US" dirty="0"/>
              <a:t>Respect – everyone has something to offer</a:t>
            </a:r>
          </a:p>
          <a:p>
            <a:r>
              <a:rPr lang="en-US" dirty="0"/>
              <a:t>Take Breaks – When you return, you may notice something you missed </a:t>
            </a:r>
          </a:p>
          <a:p>
            <a:r>
              <a:rPr lang="en-US" dirty="0"/>
              <a:t>Prepare – Do  any preliminary work ahead of time (not code)</a:t>
            </a:r>
          </a:p>
          <a:p>
            <a:r>
              <a:rPr lang="en-US" dirty="0"/>
              <a:t>Have Fun – Working with someone else can be a lot more fun!</a:t>
            </a:r>
          </a:p>
        </p:txBody>
      </p:sp>
    </p:spTree>
    <p:extLst>
      <p:ext uri="{BB962C8B-B14F-4D97-AF65-F5344CB8AC3E}">
        <p14:creationId xmlns:p14="http://schemas.microsoft.com/office/powerpoint/2010/main" val="166476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28" y="1825625"/>
            <a:ext cx="11551711" cy="4351338"/>
          </a:xfrm>
        </p:spPr>
        <p:txBody>
          <a:bodyPr/>
          <a:lstStyle/>
          <a:p>
            <a:r>
              <a:rPr lang="en-US" dirty="0"/>
              <a:t>Don’t: Force your opinion as the only option</a:t>
            </a:r>
          </a:p>
          <a:p>
            <a:pPr lvl="1"/>
            <a:r>
              <a:rPr lang="en-US" dirty="0"/>
              <a:t>Always assume your partner(s) may have equally good ideas to contribute!</a:t>
            </a:r>
          </a:p>
          <a:p>
            <a:r>
              <a:rPr lang="en-US" dirty="0"/>
              <a:t>Don’t: Be intimidated </a:t>
            </a:r>
          </a:p>
          <a:p>
            <a:pPr lvl="1"/>
            <a:r>
              <a:rPr lang="en-US" dirty="0"/>
              <a:t>You know more than give yourself credit for!</a:t>
            </a:r>
          </a:p>
          <a:p>
            <a:r>
              <a:rPr lang="en-US" dirty="0"/>
              <a:t>Don’t: Be Quiet</a:t>
            </a:r>
          </a:p>
          <a:p>
            <a:pPr lvl="1"/>
            <a:r>
              <a:rPr lang="en-US" dirty="0"/>
              <a:t>Don’t be afraid to speak up if you don’t agree with your partner(s)!</a:t>
            </a:r>
          </a:p>
          <a:p>
            <a:r>
              <a:rPr lang="en-US" dirty="0"/>
              <a:t>Don’t: Suffer in Silence</a:t>
            </a:r>
          </a:p>
          <a:p>
            <a:pPr lvl="1"/>
            <a:r>
              <a:rPr lang="en-US" dirty="0"/>
              <a:t>If you have a problem with your partner(s), let your TA or professor know right away!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0966" y="62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Things </a:t>
            </a:r>
            <a:r>
              <a:rPr lang="en-US" sz="8000" b="1" dirty="0"/>
              <a:t>NOT</a:t>
            </a:r>
            <a:r>
              <a:rPr lang="en-US" b="1" dirty="0"/>
              <a:t> to do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0588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Reviewer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00549-BC97-C1FB-3339-C6B50B5F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6" y="2095523"/>
            <a:ext cx="11999167" cy="211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5127-0767-D54A-681E-49EB9A0A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6" y="4782509"/>
            <a:ext cx="12008569" cy="15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</a:t>
            </a:r>
            <a:r>
              <a:rPr lang="en-US" b="1" u="sng" dirty="0">
                <a:highlight>
                  <a:srgbClr val="FFFF00"/>
                </a:highlight>
              </a:rPr>
              <a:t>Reviewer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6E78A-135C-AFDB-E3C2-2C2CC0CD7F8B}"/>
              </a:ext>
            </a:extLst>
          </p:cNvPr>
          <p:cNvSpPr txBox="1"/>
          <p:nvPr/>
        </p:nvSpPr>
        <p:spPr>
          <a:xfrm>
            <a:off x="88434" y="1968560"/>
            <a:ext cx="113901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 - The review has a number of important responsibilities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Look at each piece of code and either correct or mark </a:t>
            </a:r>
            <a:r>
              <a:rPr lang="en-US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the code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its easy and obvious, just fix it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NOT, add a TODO to complete later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Eclipse can provide a view of your TODOs in a project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Generate the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PlantUML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the current project and next Milestone before the TA meeting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to easily generate UML: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https://plantuml.com/eclipse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 copy the source code and modify as needed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violations of the 5 OODP based on code and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 TODOs in code or add comments to review document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(notes for meeting with TA)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Provide a log of the results of the review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easily done with 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good commit record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Evaluation of the current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Production of the planned UML for the next milestone with notes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During the TA meeting, the reviewer will discuss their review of the code and discuss concerns they have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50893D-D1A2-5D6E-6C5E-EE0241FB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98" y="1"/>
            <a:ext cx="3250968" cy="2575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14:cNvPr>
              <p14:cNvContentPartPr/>
              <p14:nvPr/>
            </p14:nvContentPartPr>
            <p14:xfrm>
              <a:off x="6993099" y="1955243"/>
              <a:ext cx="2234520" cy="1300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459" y="1946603"/>
                <a:ext cx="2252160" cy="13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BA4E303-1745-4A98-1CFF-806D259845FB}"/>
              </a:ext>
            </a:extLst>
          </p:cNvPr>
          <p:cNvGrpSpPr/>
          <p:nvPr/>
        </p:nvGrpSpPr>
        <p:grpSpPr>
          <a:xfrm>
            <a:off x="3787659" y="3834803"/>
            <a:ext cx="3429720" cy="2003400"/>
            <a:chOff x="3787659" y="3834803"/>
            <a:chExt cx="3429720" cy="20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14:cNvPr>
                <p14:cNvContentPartPr/>
                <p14:nvPr/>
              </p14:nvContentPartPr>
              <p14:xfrm>
                <a:off x="6179499" y="4485323"/>
                <a:ext cx="619920" cy="16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0499" y="4476323"/>
                  <a:ext cx="637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14:cNvPr>
                <p14:cNvContentPartPr/>
                <p14:nvPr/>
              </p14:nvContentPartPr>
              <p14:xfrm>
                <a:off x="6801219" y="3834803"/>
                <a:ext cx="416160" cy="64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2219" y="3826163"/>
                  <a:ext cx="4338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14:cNvPr>
                <p14:cNvContentPartPr/>
                <p14:nvPr/>
              </p14:nvContentPartPr>
              <p14:xfrm>
                <a:off x="3787659" y="5556683"/>
                <a:ext cx="3128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9019" y="5547683"/>
                  <a:ext cx="33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14:cNvPr>
                <p14:cNvContentPartPr/>
                <p14:nvPr/>
              </p14:nvContentPartPr>
              <p14:xfrm>
                <a:off x="3958659" y="5796443"/>
                <a:ext cx="525600" cy="4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0019" y="5787443"/>
                  <a:ext cx="54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14:cNvPr>
                <p14:cNvContentPartPr/>
                <p14:nvPr/>
              </p14:nvContentPartPr>
              <p14:xfrm>
                <a:off x="4340259" y="3932363"/>
                <a:ext cx="2091600" cy="167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1619" y="3923363"/>
                  <a:ext cx="2109240" cy="169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863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6854-CBDD-9A13-D932-44520D84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109" y="113742"/>
            <a:ext cx="6795781" cy="1325563"/>
          </a:xfrm>
        </p:spPr>
        <p:txBody>
          <a:bodyPr/>
          <a:lstStyle/>
          <a:p>
            <a:r>
              <a:rPr lang="en-US" dirty="0"/>
              <a:t>Final Style and Design Rubric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92DCB-EF71-D384-8A85-348ADD75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6" y="2161126"/>
            <a:ext cx="9982200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73BA3-76EA-1951-8415-8F87135F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96" y="1623576"/>
            <a:ext cx="5178804" cy="508464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14:cNvPr>
              <p14:cNvContentPartPr/>
              <p14:nvPr/>
            </p14:nvContentPartPr>
            <p14:xfrm>
              <a:off x="4545221" y="3194587"/>
              <a:ext cx="2312640" cy="173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221" y="3185587"/>
                <a:ext cx="2330280" cy="17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89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4669</TotalTime>
  <Words>3076</Words>
  <Application>Microsoft Office PowerPoint</Application>
  <PresentationFormat>Widescreen</PresentationFormat>
  <Paragraphs>347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Times New Roman</vt:lpstr>
      <vt:lpstr>office theme</vt:lpstr>
      <vt:lpstr>CSSE220 Final Project Tools: Pair Programming and Source Control 101</vt:lpstr>
      <vt:lpstr>Agenda</vt:lpstr>
      <vt:lpstr>Pair Programming (Normally)</vt:lpstr>
      <vt:lpstr>Pair Programming (Remotely)</vt:lpstr>
      <vt:lpstr>Things to DO</vt:lpstr>
      <vt:lpstr>PowerPoint Presentation</vt:lpstr>
      <vt:lpstr>DNR: Driver, Navigator, Reviewer</vt:lpstr>
      <vt:lpstr>DNR: Driver, Navigator, Reviewer</vt:lpstr>
      <vt:lpstr>Final Style and Design Rubric</vt:lpstr>
      <vt:lpstr>CSSE220 Grading Instructions</vt:lpstr>
      <vt:lpstr>PowerPoint Presentation</vt:lpstr>
      <vt:lpstr>PowerPoint Presentation</vt:lpstr>
      <vt:lpstr>PowerPoint Presentation</vt:lpstr>
      <vt:lpstr>PowerPoint Presentation</vt:lpstr>
      <vt:lpstr>SAM: Schedule, Agenda, Minutes</vt:lpstr>
      <vt:lpstr>PowerPoint Presentation</vt:lpstr>
      <vt:lpstr>Agenda</vt:lpstr>
      <vt:lpstr>If a team of developers is collaborating on a project why can't you use something like Dropbox to keep in sync?</vt:lpstr>
      <vt:lpstr>If a team of developers is collaborating on a project why can't you use something like Dropbox to keep in sync?</vt:lpstr>
      <vt:lpstr>Source control is syncing help for developers</vt:lpstr>
      <vt:lpstr>PowerPoint Presentation</vt:lpstr>
      <vt:lpstr>PowerPoint Presentation</vt:lpstr>
      <vt:lpstr>Team Version Control</vt:lpstr>
      <vt:lpstr>Git basic workflow</vt:lpstr>
      <vt:lpstr>What if Two+ People Edit the Same Code?</vt:lpstr>
      <vt:lpstr>Team Version Control Simple Workflow</vt:lpstr>
      <vt:lpstr>Git more complicated workflow</vt:lpstr>
      <vt:lpstr>Fixing conflicts – what it looks like</vt:lpstr>
      <vt:lpstr>To Reduce the Occurrence of Conflicts</vt:lpstr>
      <vt:lpstr>Git Problem Resolution Guide</vt:lpstr>
      <vt:lpstr>Code Together Workflow</vt:lpstr>
      <vt:lpstr>Remote Programming Code Edits Visualized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  <vt:lpstr>Meeting with TA as time allows</vt:lpstr>
      <vt:lpstr>Next Meeting (Milestone 1) with your 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Yoder, Jason</cp:lastModifiedBy>
  <cp:revision>369</cp:revision>
  <dcterms:created xsi:type="dcterms:W3CDTF">2013-07-15T20:26:40Z</dcterms:created>
  <dcterms:modified xsi:type="dcterms:W3CDTF">2022-11-22T20:18:54Z</dcterms:modified>
</cp:coreProperties>
</file>